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9"/>
  </p:handoutMasterIdLst>
  <p:sldIdLst>
    <p:sldId id="256" r:id="rId2"/>
    <p:sldId id="274" r:id="rId3"/>
    <p:sldId id="275" r:id="rId4"/>
    <p:sldId id="296" r:id="rId5"/>
    <p:sldId id="318" r:id="rId6"/>
    <p:sldId id="319" r:id="rId7"/>
    <p:sldId id="320" r:id="rId8"/>
    <p:sldId id="321" r:id="rId9"/>
    <p:sldId id="322" r:id="rId10"/>
    <p:sldId id="323" r:id="rId11"/>
    <p:sldId id="324" r:id="rId12"/>
    <p:sldId id="325" r:id="rId13"/>
    <p:sldId id="276" r:id="rId14"/>
    <p:sldId id="311" r:id="rId15"/>
    <p:sldId id="278" r:id="rId16"/>
    <p:sldId id="279" r:id="rId17"/>
    <p:sldId id="280" r:id="rId18"/>
    <p:sldId id="281" r:id="rId19"/>
    <p:sldId id="282" r:id="rId20"/>
    <p:sldId id="283" r:id="rId21"/>
    <p:sldId id="294" r:id="rId22"/>
    <p:sldId id="295" r:id="rId23"/>
    <p:sldId id="297" r:id="rId24"/>
    <p:sldId id="298" r:id="rId25"/>
    <p:sldId id="299" r:id="rId26"/>
    <p:sldId id="300" r:id="rId27"/>
    <p:sldId id="301" r:id="rId28"/>
    <p:sldId id="313" r:id="rId29"/>
    <p:sldId id="326" r:id="rId30"/>
    <p:sldId id="327" r:id="rId31"/>
    <p:sldId id="328" r:id="rId32"/>
    <p:sldId id="329" r:id="rId33"/>
    <p:sldId id="302" r:id="rId34"/>
    <p:sldId id="303" r:id="rId35"/>
    <p:sldId id="304" r:id="rId36"/>
    <p:sldId id="305" r:id="rId37"/>
    <p:sldId id="306" r:id="rId38"/>
    <p:sldId id="307" r:id="rId39"/>
    <p:sldId id="308" r:id="rId40"/>
    <p:sldId id="309" r:id="rId41"/>
    <p:sldId id="314" r:id="rId42"/>
    <p:sldId id="271" r:id="rId43"/>
    <p:sldId id="258" r:id="rId44"/>
    <p:sldId id="264" r:id="rId45"/>
    <p:sldId id="317" r:id="rId46"/>
    <p:sldId id="284" r:id="rId47"/>
    <p:sldId id="292" r:id="rId48"/>
    <p:sldId id="285" r:id="rId49"/>
    <p:sldId id="310" r:id="rId50"/>
    <p:sldId id="288" r:id="rId51"/>
    <p:sldId id="265" r:id="rId52"/>
    <p:sldId id="330" r:id="rId53"/>
    <p:sldId id="331" r:id="rId54"/>
    <p:sldId id="332" r:id="rId55"/>
    <p:sldId id="333" r:id="rId56"/>
    <p:sldId id="289" r:id="rId57"/>
    <p:sldId id="273" r:id="rId58"/>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67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D14DEA6-8860-4966-A0E9-CB4290899D47}" type="datetimeFigureOut">
              <a:rPr lang="ru-RU" smtClean="0"/>
              <a:t>11.01.2015</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995FE5B-1506-4D4E-AEB5-501548C668B8}" type="slidenum">
              <a:rPr lang="ru-RU" smtClean="0"/>
              <a:t>‹#›</a:t>
            </a:fld>
            <a:endParaRPr lang="ru-RU"/>
          </a:p>
        </p:txBody>
      </p:sp>
    </p:spTree>
    <p:extLst>
      <p:ext uri="{BB962C8B-B14F-4D97-AF65-F5344CB8AC3E}">
        <p14:creationId xmlns:p14="http://schemas.microsoft.com/office/powerpoint/2010/main" val="21336305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32E28D7-3B48-434E-9298-AE2AF6CD0068}" type="datetimeFigureOut">
              <a:rPr lang="ru-RU" smtClean="0"/>
              <a:t>11.01.2015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5C1105-B358-45E9-A16F-D5E5170C4312}" type="slidenum">
              <a:rPr lang="ru-RU" smtClean="0"/>
              <a:t>‹#›</a:t>
            </a:fld>
            <a:endParaRPr lang="ru-RU"/>
          </a:p>
        </p:txBody>
      </p:sp>
    </p:spTree>
    <p:extLst>
      <p:ext uri="{BB962C8B-B14F-4D97-AF65-F5344CB8AC3E}">
        <p14:creationId xmlns:p14="http://schemas.microsoft.com/office/powerpoint/2010/main" val="180968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2E28D7-3B48-434E-9298-AE2AF6CD0068}" type="datetimeFigureOut">
              <a:rPr lang="ru-RU" smtClean="0"/>
              <a:t>11.01.2015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5C1105-B358-45E9-A16F-D5E5170C4312}" type="slidenum">
              <a:rPr lang="ru-RU" smtClean="0"/>
              <a:t>‹#›</a:t>
            </a:fld>
            <a:endParaRPr lang="ru-RU"/>
          </a:p>
        </p:txBody>
      </p:sp>
    </p:spTree>
    <p:extLst>
      <p:ext uri="{BB962C8B-B14F-4D97-AF65-F5344CB8AC3E}">
        <p14:creationId xmlns:p14="http://schemas.microsoft.com/office/powerpoint/2010/main" val="208226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2E28D7-3B48-434E-9298-AE2AF6CD0068}" type="datetimeFigureOut">
              <a:rPr lang="ru-RU" smtClean="0"/>
              <a:t>11.01.2015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5C1105-B358-45E9-A16F-D5E5170C4312}" type="slidenum">
              <a:rPr lang="ru-RU" smtClean="0"/>
              <a:t>‹#›</a:t>
            </a:fld>
            <a:endParaRPr lang="ru-RU"/>
          </a:p>
        </p:txBody>
      </p:sp>
    </p:spTree>
    <p:extLst>
      <p:ext uri="{BB962C8B-B14F-4D97-AF65-F5344CB8AC3E}">
        <p14:creationId xmlns:p14="http://schemas.microsoft.com/office/powerpoint/2010/main" val="158525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2E28D7-3B48-434E-9298-AE2AF6CD0068}" type="datetimeFigureOut">
              <a:rPr lang="ru-RU" smtClean="0"/>
              <a:t>11.01.2015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5C1105-B358-45E9-A16F-D5E5170C4312}" type="slidenum">
              <a:rPr lang="ru-RU" smtClean="0"/>
              <a:t>‹#›</a:t>
            </a:fld>
            <a:endParaRPr lang="ru-RU"/>
          </a:p>
        </p:txBody>
      </p:sp>
    </p:spTree>
    <p:extLst>
      <p:ext uri="{BB962C8B-B14F-4D97-AF65-F5344CB8AC3E}">
        <p14:creationId xmlns:p14="http://schemas.microsoft.com/office/powerpoint/2010/main" val="21426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32E28D7-3B48-434E-9298-AE2AF6CD0068}" type="datetimeFigureOut">
              <a:rPr lang="ru-RU" smtClean="0"/>
              <a:t>11.01.2015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5C1105-B358-45E9-A16F-D5E5170C4312}" type="slidenum">
              <a:rPr lang="ru-RU" smtClean="0"/>
              <a:t>‹#›</a:t>
            </a:fld>
            <a:endParaRPr lang="ru-RU"/>
          </a:p>
        </p:txBody>
      </p:sp>
    </p:spTree>
    <p:extLst>
      <p:ext uri="{BB962C8B-B14F-4D97-AF65-F5344CB8AC3E}">
        <p14:creationId xmlns:p14="http://schemas.microsoft.com/office/powerpoint/2010/main" val="277494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2E28D7-3B48-434E-9298-AE2AF6CD0068}" type="datetimeFigureOut">
              <a:rPr lang="ru-RU" smtClean="0"/>
              <a:t>11.01.2015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5C1105-B358-45E9-A16F-D5E5170C4312}" type="slidenum">
              <a:rPr lang="ru-RU" smtClean="0"/>
              <a:t>‹#›</a:t>
            </a:fld>
            <a:endParaRPr lang="ru-RU"/>
          </a:p>
        </p:txBody>
      </p:sp>
    </p:spTree>
    <p:extLst>
      <p:ext uri="{BB962C8B-B14F-4D97-AF65-F5344CB8AC3E}">
        <p14:creationId xmlns:p14="http://schemas.microsoft.com/office/powerpoint/2010/main" val="237283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32E28D7-3B48-434E-9298-AE2AF6CD0068}" type="datetimeFigureOut">
              <a:rPr lang="ru-RU" smtClean="0"/>
              <a:t>11.01.2015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95C1105-B358-45E9-A16F-D5E5170C4312}" type="slidenum">
              <a:rPr lang="ru-RU" smtClean="0"/>
              <a:t>‹#›</a:t>
            </a:fld>
            <a:endParaRPr lang="ru-RU"/>
          </a:p>
        </p:txBody>
      </p:sp>
    </p:spTree>
    <p:extLst>
      <p:ext uri="{BB962C8B-B14F-4D97-AF65-F5344CB8AC3E}">
        <p14:creationId xmlns:p14="http://schemas.microsoft.com/office/powerpoint/2010/main" val="238608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32E28D7-3B48-434E-9298-AE2AF6CD0068}" type="datetimeFigureOut">
              <a:rPr lang="ru-RU" smtClean="0"/>
              <a:t>11.01.2015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95C1105-B358-45E9-A16F-D5E5170C4312}" type="slidenum">
              <a:rPr lang="ru-RU" smtClean="0"/>
              <a:t>‹#›</a:t>
            </a:fld>
            <a:endParaRPr lang="ru-RU"/>
          </a:p>
        </p:txBody>
      </p:sp>
    </p:spTree>
    <p:extLst>
      <p:ext uri="{BB962C8B-B14F-4D97-AF65-F5344CB8AC3E}">
        <p14:creationId xmlns:p14="http://schemas.microsoft.com/office/powerpoint/2010/main" val="147410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2E28D7-3B48-434E-9298-AE2AF6CD0068}" type="datetimeFigureOut">
              <a:rPr lang="ru-RU" smtClean="0"/>
              <a:t>11.01.2015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95C1105-B358-45E9-A16F-D5E5170C4312}" type="slidenum">
              <a:rPr lang="ru-RU" smtClean="0"/>
              <a:t>‹#›</a:t>
            </a:fld>
            <a:endParaRPr lang="ru-RU"/>
          </a:p>
        </p:txBody>
      </p:sp>
    </p:spTree>
    <p:extLst>
      <p:ext uri="{BB962C8B-B14F-4D97-AF65-F5344CB8AC3E}">
        <p14:creationId xmlns:p14="http://schemas.microsoft.com/office/powerpoint/2010/main" val="236728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2E28D7-3B48-434E-9298-AE2AF6CD0068}" type="datetimeFigureOut">
              <a:rPr lang="ru-RU" smtClean="0"/>
              <a:t>11.01.2015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5C1105-B358-45E9-A16F-D5E5170C4312}" type="slidenum">
              <a:rPr lang="ru-RU" smtClean="0"/>
              <a:t>‹#›</a:t>
            </a:fld>
            <a:endParaRPr lang="ru-RU"/>
          </a:p>
        </p:txBody>
      </p:sp>
    </p:spTree>
    <p:extLst>
      <p:ext uri="{BB962C8B-B14F-4D97-AF65-F5344CB8AC3E}">
        <p14:creationId xmlns:p14="http://schemas.microsoft.com/office/powerpoint/2010/main" val="76698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2E28D7-3B48-434E-9298-AE2AF6CD0068}" type="datetimeFigureOut">
              <a:rPr lang="ru-RU" smtClean="0"/>
              <a:t>11.01.2015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5C1105-B358-45E9-A16F-D5E5170C4312}" type="slidenum">
              <a:rPr lang="ru-RU" smtClean="0"/>
              <a:t>‹#›</a:t>
            </a:fld>
            <a:endParaRPr lang="ru-RU"/>
          </a:p>
        </p:txBody>
      </p:sp>
    </p:spTree>
    <p:extLst>
      <p:ext uri="{BB962C8B-B14F-4D97-AF65-F5344CB8AC3E}">
        <p14:creationId xmlns:p14="http://schemas.microsoft.com/office/powerpoint/2010/main" val="138022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E28D7-3B48-434E-9298-AE2AF6CD0068}" type="datetimeFigureOut">
              <a:rPr lang="ru-RU" smtClean="0"/>
              <a:t>11.01.2015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C1105-B358-45E9-A16F-D5E5170C4312}" type="slidenum">
              <a:rPr lang="ru-RU" smtClean="0"/>
              <a:t>‹#›</a:t>
            </a:fld>
            <a:endParaRPr lang="ru-RU"/>
          </a:p>
        </p:txBody>
      </p:sp>
    </p:spTree>
    <p:extLst>
      <p:ext uri="{BB962C8B-B14F-4D97-AF65-F5344CB8AC3E}">
        <p14:creationId xmlns:p14="http://schemas.microsoft.com/office/powerpoint/2010/main" val="2866098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be5.biz/makroekonomika/industry/industry_ireland.html" TargetMode="External"/><Relationship Id="rId7" Type="http://schemas.openxmlformats.org/officeDocument/2006/relationships/hyperlink" Target="http://www.be5.biz/makroekonomika/service/service_ireland.html" TargetMode="External"/><Relationship Id="rId2" Type="http://schemas.openxmlformats.org/officeDocument/2006/relationships/hyperlink" Target="http://www.be5.biz/makroekonomika/agriculture/agriculture_ireland.html" TargetMode="External"/><Relationship Id="rId1" Type="http://schemas.openxmlformats.org/officeDocument/2006/relationships/slideLayout" Target="../slideLayouts/slideLayout2.xml"/><Relationship Id="rId6" Type="http://schemas.openxmlformats.org/officeDocument/2006/relationships/hyperlink" Target="http://www.be5.biz/makroekonomika/transport/transport_ireland.html" TargetMode="External"/><Relationship Id="rId5" Type="http://schemas.openxmlformats.org/officeDocument/2006/relationships/hyperlink" Target="http://www.be5.biz/makroekonomika/trade/trade_ireland.html" TargetMode="External"/><Relationship Id="rId4" Type="http://schemas.openxmlformats.org/officeDocument/2006/relationships/hyperlink" Target="http://www.be5.biz/makroekonomika/construction/construction_ireland.html"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0"/>
            <a:ext cx="8712968" cy="6741368"/>
          </a:xfrm>
        </p:spPr>
        <p:txBody>
          <a:bodyPr>
            <a:noAutofit/>
          </a:bodyPr>
          <a:lstStyle/>
          <a:p>
            <a:r>
              <a:rPr lang="ru-RU" sz="4800" u="sng" smtClean="0">
                <a:solidFill>
                  <a:srgbClr val="FF0000"/>
                </a:solidFill>
                <a:latin typeface="Franklin Gothic Heavy" pitchFamily="34" charset="0"/>
              </a:rPr>
              <a:t/>
            </a:r>
            <a:br>
              <a:rPr lang="ru-RU" sz="4800" u="sng" smtClean="0">
                <a:solidFill>
                  <a:srgbClr val="FF0000"/>
                </a:solidFill>
                <a:latin typeface="Franklin Gothic Heavy" pitchFamily="34" charset="0"/>
              </a:rPr>
            </a:br>
            <a:r>
              <a:rPr lang="ru-RU" sz="4800" u="sng" smtClean="0">
                <a:solidFill>
                  <a:srgbClr val="FF0000"/>
                </a:solidFill>
                <a:latin typeface="Franklin Gothic Heavy" pitchFamily="34" charset="0"/>
              </a:rPr>
              <a:t>Шостий</a:t>
            </a:r>
            <a:r>
              <a:rPr lang="ru-RU" sz="4800" u="sng" dirty="0" smtClean="0">
                <a:solidFill>
                  <a:srgbClr val="FF0000"/>
                </a:solidFill>
                <a:latin typeface="Franklin Gothic Heavy" pitchFamily="34" charset="0"/>
              </a:rPr>
              <a:t> </a:t>
            </a:r>
            <a:r>
              <a:rPr lang="ru-RU" sz="4800" u="sng" dirty="0" err="1">
                <a:solidFill>
                  <a:srgbClr val="FF0000"/>
                </a:solidFill>
                <a:latin typeface="Franklin Gothic Heavy" pitchFamily="34" charset="0"/>
              </a:rPr>
              <a:t>технологічний</a:t>
            </a:r>
            <a:r>
              <a:rPr lang="ru-RU" sz="4800" u="sng" dirty="0">
                <a:solidFill>
                  <a:srgbClr val="FF0000"/>
                </a:solidFill>
                <a:latin typeface="Franklin Gothic Heavy" pitchFamily="34" charset="0"/>
              </a:rPr>
              <a:t> </a:t>
            </a:r>
            <a:r>
              <a:rPr lang="ru-RU" sz="4800" dirty="0">
                <a:solidFill>
                  <a:srgbClr val="FF0000"/>
                </a:solidFill>
                <a:latin typeface="Franklin Gothic Heavy" pitchFamily="34" charset="0"/>
              </a:rPr>
              <a:t>уклад: </a:t>
            </a:r>
            <a:r>
              <a:rPr lang="ru-RU" sz="4800" dirty="0" smtClean="0">
                <a:solidFill>
                  <a:srgbClr val="FF0000"/>
                </a:solidFill>
                <a:latin typeface="Franklin Gothic Heavy" pitchFamily="34" charset="0"/>
              </a:rPr>
              <a:t/>
            </a:r>
            <a:br>
              <a:rPr lang="ru-RU" sz="4800" dirty="0" smtClean="0">
                <a:solidFill>
                  <a:srgbClr val="FF0000"/>
                </a:solidFill>
                <a:latin typeface="Franklin Gothic Heavy" pitchFamily="34" charset="0"/>
              </a:rPr>
            </a:br>
            <a:r>
              <a:rPr lang="ru-RU" sz="4800" dirty="0" err="1" smtClean="0">
                <a:solidFill>
                  <a:srgbClr val="FF0000"/>
                </a:solidFill>
                <a:latin typeface="Franklin Gothic Heavy" pitchFamily="34" charset="0"/>
              </a:rPr>
              <a:t>глобальні</a:t>
            </a:r>
            <a:r>
              <a:rPr lang="ru-RU" sz="4800" dirty="0" smtClean="0">
                <a:solidFill>
                  <a:srgbClr val="FF0000"/>
                </a:solidFill>
                <a:latin typeface="Franklin Gothic Heavy" pitchFamily="34" charset="0"/>
              </a:rPr>
              <a:t> </a:t>
            </a:r>
            <a:r>
              <a:rPr lang="ru-RU" sz="4800" dirty="0" err="1">
                <a:solidFill>
                  <a:srgbClr val="FF0000"/>
                </a:solidFill>
                <a:latin typeface="Franklin Gothic Heavy" pitchFamily="34" charset="0"/>
              </a:rPr>
              <a:t>виклики</a:t>
            </a:r>
            <a:r>
              <a:rPr lang="ru-RU" sz="4800" dirty="0">
                <a:solidFill>
                  <a:srgbClr val="FF0000"/>
                </a:solidFill>
                <a:latin typeface="Franklin Gothic Heavy" pitchFamily="34" charset="0"/>
              </a:rPr>
              <a:t> та </a:t>
            </a:r>
            <a:r>
              <a:rPr lang="ru-RU" sz="4800" dirty="0" err="1">
                <a:solidFill>
                  <a:srgbClr val="FF0000"/>
                </a:solidFill>
                <a:latin typeface="Franklin Gothic Heavy" pitchFamily="34" charset="0"/>
              </a:rPr>
              <a:t>ситуація</a:t>
            </a:r>
            <a:r>
              <a:rPr lang="ru-RU" sz="4800" dirty="0">
                <a:solidFill>
                  <a:srgbClr val="FF0000"/>
                </a:solidFill>
                <a:latin typeface="Franklin Gothic Heavy" pitchFamily="34" charset="0"/>
              </a:rPr>
              <a:t> в </a:t>
            </a:r>
            <a:r>
              <a:rPr lang="ru-RU" sz="4800" dirty="0" err="1">
                <a:solidFill>
                  <a:srgbClr val="FF0000"/>
                </a:solidFill>
                <a:latin typeface="Franklin Gothic Heavy" pitchFamily="34" charset="0"/>
              </a:rPr>
              <a:t>Україні</a:t>
            </a:r>
            <a:r>
              <a:rPr lang="ru-RU" sz="4800" dirty="0">
                <a:solidFill>
                  <a:srgbClr val="FF0000"/>
                </a:solidFill>
                <a:latin typeface="Franklin Gothic Heavy" pitchFamily="34" charset="0"/>
              </a:rPr>
              <a:t>. </a:t>
            </a:r>
            <a:r>
              <a:rPr lang="ru-RU" sz="4800" dirty="0" smtClean="0">
                <a:solidFill>
                  <a:srgbClr val="FF0000"/>
                </a:solidFill>
                <a:latin typeface="Franklin Gothic Heavy" pitchFamily="34" charset="0"/>
              </a:rPr>
              <a:t/>
            </a:r>
            <a:br>
              <a:rPr lang="ru-RU" sz="4800" dirty="0" smtClean="0">
                <a:solidFill>
                  <a:srgbClr val="FF0000"/>
                </a:solidFill>
                <a:latin typeface="Franklin Gothic Heavy" pitchFamily="34" charset="0"/>
              </a:rPr>
            </a:br>
            <a:r>
              <a:rPr lang="ru-RU" sz="4800" dirty="0" smtClean="0">
                <a:solidFill>
                  <a:srgbClr val="FF0000"/>
                </a:solidFill>
                <a:latin typeface="Franklin Gothic Heavy" pitchFamily="34" charset="0"/>
              </a:rPr>
              <a:t/>
            </a:r>
            <a:br>
              <a:rPr lang="ru-RU" sz="4800" dirty="0" smtClean="0">
                <a:solidFill>
                  <a:srgbClr val="FF0000"/>
                </a:solidFill>
                <a:latin typeface="Franklin Gothic Heavy" pitchFamily="34" charset="0"/>
              </a:rPr>
            </a:br>
            <a:r>
              <a:rPr lang="ru-RU" sz="4800" dirty="0" smtClean="0">
                <a:solidFill>
                  <a:srgbClr val="FF0000"/>
                </a:solidFill>
                <a:latin typeface="Franklin Gothic Heavy" pitchFamily="34" charset="0"/>
              </a:rPr>
              <a:t/>
            </a:r>
            <a:br>
              <a:rPr lang="ru-RU" sz="4800" dirty="0" smtClean="0">
                <a:solidFill>
                  <a:srgbClr val="FF0000"/>
                </a:solidFill>
                <a:latin typeface="Franklin Gothic Heavy" pitchFamily="34" charset="0"/>
              </a:rPr>
            </a:br>
            <a:endParaRPr lang="ru-RU" sz="4800" dirty="0">
              <a:solidFill>
                <a:srgbClr val="FF0000"/>
              </a:solidFill>
              <a:latin typeface="Franklin Gothic Heavy" pitchFamily="34" charset="0"/>
            </a:endParaRPr>
          </a:p>
        </p:txBody>
      </p:sp>
    </p:spTree>
    <p:extLst>
      <p:ext uri="{BB962C8B-B14F-4D97-AF65-F5344CB8AC3E}">
        <p14:creationId xmlns:p14="http://schemas.microsoft.com/office/powerpoint/2010/main" val="381410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995664739"/>
              </p:ext>
            </p:extLst>
          </p:nvPr>
        </p:nvGraphicFramePr>
        <p:xfrm>
          <a:off x="0" y="116632"/>
          <a:ext cx="9144000" cy="6741368"/>
        </p:xfrm>
        <a:graphic>
          <a:graphicData uri="http://schemas.openxmlformats.org/drawingml/2006/table">
            <a:tbl>
              <a:tblPr>
                <a:tableStyleId>{5C22544A-7EE6-4342-B048-85BDC9FD1C3A}</a:tableStyleId>
              </a:tblPr>
              <a:tblGrid>
                <a:gridCol w="1632720"/>
                <a:gridCol w="1054265"/>
                <a:gridCol w="1291210"/>
                <a:gridCol w="1289292"/>
                <a:gridCol w="1397694"/>
                <a:gridCol w="1222142"/>
                <a:gridCol w="1256677"/>
              </a:tblGrid>
              <a:tr h="6741368">
                <a:tc>
                  <a:txBody>
                    <a:bodyPr/>
                    <a:lstStyle/>
                    <a:p>
                      <a:pPr marL="19050" eaLnBrk="0" hangingPunct="0">
                        <a:lnSpc>
                          <a:spcPct val="100000"/>
                        </a:lnSpc>
                        <a:spcBef>
                          <a:spcPts val="0"/>
                        </a:spcBef>
                        <a:spcAft>
                          <a:spcPts val="0"/>
                        </a:spcAft>
                      </a:pPr>
                      <a:r>
                        <a:rPr lang="ru-RU" sz="2000" b="1" spc="-5" dirty="0">
                          <a:solidFill>
                            <a:srgbClr val="FF0000"/>
                          </a:solidFill>
                          <a:effectLst/>
                        </a:rPr>
                        <a:t>Международные</a:t>
                      </a:r>
                      <a:endParaRPr lang="ru-RU" sz="2000" b="1" dirty="0">
                        <a:solidFill>
                          <a:srgbClr val="FF0000"/>
                        </a:solidFill>
                        <a:effectLst/>
                      </a:endParaRPr>
                    </a:p>
                    <a:p>
                      <a:pPr marL="19050" eaLnBrk="0" hangingPunct="0">
                        <a:lnSpc>
                          <a:spcPct val="100000"/>
                        </a:lnSpc>
                        <a:spcBef>
                          <a:spcPts val="0"/>
                        </a:spcBef>
                        <a:spcAft>
                          <a:spcPts val="0"/>
                        </a:spcAft>
                      </a:pPr>
                      <a:r>
                        <a:rPr lang="ru-RU" sz="2000" b="1" spc="-5" dirty="0">
                          <a:solidFill>
                            <a:srgbClr val="FF0000"/>
                          </a:solidFill>
                          <a:effectLst/>
                        </a:rPr>
                        <a:t>режимы</a:t>
                      </a:r>
                      <a:r>
                        <a:rPr lang="ru-RU" sz="2000" b="1" spc="-75" dirty="0">
                          <a:solidFill>
                            <a:srgbClr val="FF0000"/>
                          </a:solidFill>
                          <a:effectLst/>
                        </a:rPr>
                        <a:t> </a:t>
                      </a:r>
                      <a:r>
                        <a:rPr lang="ru-RU" sz="2000" b="1" dirty="0" err="1">
                          <a:solidFill>
                            <a:srgbClr val="FF0000"/>
                          </a:solidFill>
                          <a:effectLst/>
                        </a:rPr>
                        <a:t>экономи</a:t>
                      </a:r>
                      <a:r>
                        <a:rPr lang="ru-RU" sz="2000" b="1" dirty="0">
                          <a:solidFill>
                            <a:srgbClr val="FF0000"/>
                          </a:solidFill>
                          <a:effectLst/>
                        </a:rPr>
                        <a:t>-</a:t>
                      </a:r>
                    </a:p>
                    <a:p>
                      <a:pPr marL="19050" eaLnBrk="0" hangingPunct="0">
                        <a:lnSpc>
                          <a:spcPct val="100000"/>
                        </a:lnSpc>
                        <a:spcBef>
                          <a:spcPts val="0"/>
                        </a:spcBef>
                        <a:spcAft>
                          <a:spcPts val="0"/>
                        </a:spcAft>
                      </a:pPr>
                      <a:r>
                        <a:rPr lang="ru-RU" sz="2000" b="1" spc="-5" dirty="0" err="1">
                          <a:solidFill>
                            <a:srgbClr val="FF0000"/>
                          </a:solidFill>
                          <a:effectLst/>
                        </a:rPr>
                        <a:t>ческого</a:t>
                      </a:r>
                      <a:r>
                        <a:rPr lang="ru-RU" sz="2000" b="1" spc="-70" dirty="0">
                          <a:solidFill>
                            <a:srgbClr val="FF0000"/>
                          </a:solidFill>
                          <a:effectLst/>
                        </a:rPr>
                        <a:t> </a:t>
                      </a:r>
                      <a:r>
                        <a:rPr lang="ru-RU" sz="2000" b="1" dirty="0" err="1">
                          <a:solidFill>
                            <a:srgbClr val="FF0000"/>
                          </a:solidFill>
                          <a:effectLst/>
                        </a:rPr>
                        <a:t>регулиро</a:t>
                      </a:r>
                      <a:r>
                        <a:rPr lang="ru-RU" sz="2000" b="1" dirty="0">
                          <a:solidFill>
                            <a:srgbClr val="FF0000"/>
                          </a:solidFill>
                          <a:effectLst/>
                        </a:rPr>
                        <a:t>-</a:t>
                      </a:r>
                    </a:p>
                    <a:p>
                      <a:pPr marL="19050" eaLnBrk="0" hangingPunct="0">
                        <a:lnSpc>
                          <a:spcPct val="100000"/>
                        </a:lnSpc>
                        <a:spcBef>
                          <a:spcPts val="0"/>
                        </a:spcBef>
                        <a:spcAft>
                          <a:spcPts val="0"/>
                        </a:spcAft>
                      </a:pPr>
                      <a:r>
                        <a:rPr lang="ru-RU" sz="2000" b="1" spc="-5" dirty="0" err="1">
                          <a:solidFill>
                            <a:srgbClr val="FF0000"/>
                          </a:solidFill>
                          <a:effectLst/>
                        </a:rPr>
                        <a:t>вания</a:t>
                      </a:r>
                      <a:endParaRPr lang="ru-RU" sz="2000" b="1" dirty="0">
                        <a:solidFill>
                          <a:srgbClr val="FF0000"/>
                        </a:solidFill>
                        <a:effectLst/>
                        <a:latin typeface="Times New Roman"/>
                        <a:ea typeface="Times New Roman"/>
                      </a:endParaRPr>
                    </a:p>
                  </a:txBody>
                  <a:tcPr marL="0" marR="0" marT="0" marB="0"/>
                </a:tc>
                <a:tc>
                  <a:txBody>
                    <a:bodyPr/>
                    <a:lstStyle/>
                    <a:p>
                      <a:pPr marL="19050" eaLnBrk="0" hangingPunct="0">
                        <a:lnSpc>
                          <a:spcPct val="100000"/>
                        </a:lnSpc>
                        <a:spcBef>
                          <a:spcPts val="0"/>
                        </a:spcBef>
                        <a:spcAft>
                          <a:spcPts val="0"/>
                        </a:spcAft>
                      </a:pPr>
                      <a:r>
                        <a:rPr lang="ru-RU" sz="2000" b="1" spc="-5">
                          <a:effectLst/>
                        </a:rPr>
                        <a:t>Британское</a:t>
                      </a:r>
                      <a:endParaRPr lang="ru-RU" sz="2000" b="1">
                        <a:effectLst/>
                      </a:endParaRPr>
                    </a:p>
                    <a:p>
                      <a:pPr marL="19050" eaLnBrk="0" hangingPunct="0">
                        <a:lnSpc>
                          <a:spcPct val="100000"/>
                        </a:lnSpc>
                        <a:spcBef>
                          <a:spcPts val="0"/>
                        </a:spcBef>
                        <a:spcAft>
                          <a:spcPts val="0"/>
                        </a:spcAft>
                      </a:pPr>
                      <a:r>
                        <a:rPr lang="ru-RU" sz="2000" b="1">
                          <a:effectLst/>
                        </a:rPr>
                        <a:t>доминиро-</a:t>
                      </a:r>
                    </a:p>
                    <a:p>
                      <a:pPr marL="19050" eaLnBrk="0" hangingPunct="0">
                        <a:lnSpc>
                          <a:spcPct val="100000"/>
                        </a:lnSpc>
                        <a:spcBef>
                          <a:spcPts val="0"/>
                        </a:spcBef>
                        <a:spcAft>
                          <a:spcPts val="0"/>
                        </a:spcAft>
                      </a:pPr>
                      <a:r>
                        <a:rPr lang="ru-RU" sz="2000" b="1" spc="-5">
                          <a:effectLst/>
                        </a:rPr>
                        <a:t>вание</a:t>
                      </a:r>
                      <a:r>
                        <a:rPr lang="ru-RU" sz="2000" b="1" spc="-30">
                          <a:effectLst/>
                        </a:rPr>
                        <a:t> </a:t>
                      </a:r>
                      <a:r>
                        <a:rPr lang="ru-RU" sz="2000" b="1">
                          <a:effectLst/>
                        </a:rPr>
                        <a:t>в</a:t>
                      </a:r>
                    </a:p>
                    <a:p>
                      <a:pPr marL="19050" eaLnBrk="0" hangingPunct="0">
                        <a:lnSpc>
                          <a:spcPct val="100000"/>
                        </a:lnSpc>
                        <a:spcBef>
                          <a:spcPts val="0"/>
                        </a:spcBef>
                        <a:spcAft>
                          <a:spcPts val="0"/>
                        </a:spcAft>
                      </a:pPr>
                      <a:r>
                        <a:rPr lang="ru-RU" sz="2000" b="1" spc="-5">
                          <a:effectLst/>
                        </a:rPr>
                        <a:t>междуна-</a:t>
                      </a:r>
                      <a:r>
                        <a:rPr lang="ru-RU" sz="2000" b="1">
                          <a:effectLst/>
                        </a:rPr>
                        <a:t> родной</a:t>
                      </a:r>
                      <a:r>
                        <a:rPr lang="ru-RU" sz="2000" b="1" spc="115">
                          <a:effectLst/>
                        </a:rPr>
                        <a:t> </a:t>
                      </a:r>
                      <a:r>
                        <a:rPr lang="ru-RU" sz="2000" b="1" spc="-5">
                          <a:effectLst/>
                        </a:rPr>
                        <a:t>торговле,</a:t>
                      </a:r>
                      <a:r>
                        <a:rPr lang="ru-RU" sz="2000" b="1" spc="140">
                          <a:effectLst/>
                        </a:rPr>
                        <a:t> </a:t>
                      </a:r>
                      <a:r>
                        <a:rPr lang="ru-RU" sz="2000" b="1" spc="-5">
                          <a:effectLst/>
                        </a:rPr>
                        <a:t>финансах</a:t>
                      </a:r>
                      <a:endParaRPr lang="ru-RU" sz="2000" b="1">
                        <a:effectLst/>
                        <a:latin typeface="Times New Roman"/>
                        <a:ea typeface="Times New Roman"/>
                      </a:endParaRPr>
                    </a:p>
                  </a:txBody>
                  <a:tcPr marL="0" marR="0" marT="0" marB="0"/>
                </a:tc>
                <a:tc>
                  <a:txBody>
                    <a:bodyPr/>
                    <a:lstStyle/>
                    <a:p>
                      <a:pPr marL="20320" eaLnBrk="0" hangingPunct="0">
                        <a:lnSpc>
                          <a:spcPct val="100000"/>
                        </a:lnSpc>
                        <a:spcBef>
                          <a:spcPts val="0"/>
                        </a:spcBef>
                        <a:spcAft>
                          <a:spcPts val="0"/>
                        </a:spcAft>
                      </a:pPr>
                      <a:r>
                        <a:rPr lang="ru-RU" sz="2000" b="1" spc="-5">
                          <a:effectLst/>
                        </a:rPr>
                        <a:t>Политическое,</a:t>
                      </a:r>
                      <a:endParaRPr lang="ru-RU" sz="2000" b="1">
                        <a:effectLst/>
                      </a:endParaRPr>
                    </a:p>
                    <a:p>
                      <a:pPr marL="20320" eaLnBrk="0" hangingPunct="0">
                        <a:lnSpc>
                          <a:spcPct val="100000"/>
                        </a:lnSpc>
                        <a:spcBef>
                          <a:spcPts val="0"/>
                        </a:spcBef>
                        <a:spcAft>
                          <a:spcPts val="0"/>
                        </a:spcAft>
                      </a:pPr>
                      <a:r>
                        <a:rPr lang="ru-RU" sz="2000" b="1">
                          <a:effectLst/>
                        </a:rPr>
                        <a:t>финансовое</a:t>
                      </a:r>
                      <a:r>
                        <a:rPr lang="ru-RU" sz="2000" b="1" spc="-60">
                          <a:effectLst/>
                        </a:rPr>
                        <a:t> </a:t>
                      </a:r>
                      <a:r>
                        <a:rPr lang="ru-RU" sz="2000" b="1">
                          <a:effectLst/>
                        </a:rPr>
                        <a:t>и</a:t>
                      </a:r>
                    </a:p>
                    <a:p>
                      <a:pPr marL="20320" eaLnBrk="0" hangingPunct="0">
                        <a:lnSpc>
                          <a:spcPct val="100000"/>
                        </a:lnSpc>
                        <a:spcBef>
                          <a:spcPts val="0"/>
                        </a:spcBef>
                        <a:spcAft>
                          <a:spcPts val="0"/>
                        </a:spcAft>
                      </a:pPr>
                      <a:r>
                        <a:rPr lang="ru-RU" sz="2000" b="1">
                          <a:effectLst/>
                        </a:rPr>
                        <a:t>торговое</a:t>
                      </a:r>
                      <a:r>
                        <a:rPr lang="ru-RU" sz="2000" b="1" spc="-55">
                          <a:effectLst/>
                        </a:rPr>
                        <a:t> </a:t>
                      </a:r>
                      <a:r>
                        <a:rPr lang="ru-RU" sz="2000" b="1">
                          <a:effectLst/>
                        </a:rPr>
                        <a:t>до-</a:t>
                      </a:r>
                    </a:p>
                    <a:p>
                      <a:pPr marL="20320" eaLnBrk="0" hangingPunct="0">
                        <a:lnSpc>
                          <a:spcPct val="100000"/>
                        </a:lnSpc>
                        <a:spcBef>
                          <a:spcPts val="0"/>
                        </a:spcBef>
                        <a:spcAft>
                          <a:spcPts val="0"/>
                        </a:spcAft>
                      </a:pPr>
                      <a:r>
                        <a:rPr lang="ru-RU" sz="2000" b="1" spc="-5">
                          <a:effectLst/>
                        </a:rPr>
                        <a:t>минирование</a:t>
                      </a:r>
                      <a:r>
                        <a:rPr lang="uk-UA" sz="2000" b="1" spc="-5">
                          <a:effectLst/>
                        </a:rPr>
                        <a:t> В</a:t>
                      </a:r>
                      <a:r>
                        <a:rPr lang="ru-RU" sz="2000" b="1">
                          <a:effectLst/>
                        </a:rPr>
                        <a:t>еликобрита-</a:t>
                      </a:r>
                      <a:r>
                        <a:rPr lang="ru-RU" sz="2000" b="1" spc="105">
                          <a:effectLst/>
                        </a:rPr>
                        <a:t> </a:t>
                      </a:r>
                      <a:r>
                        <a:rPr lang="ru-RU" sz="2000" b="1" spc="-5">
                          <a:effectLst/>
                        </a:rPr>
                        <a:t>нии.</a:t>
                      </a:r>
                      <a:r>
                        <a:rPr lang="ru-RU" sz="2000" b="1" spc="-50">
                          <a:effectLst/>
                        </a:rPr>
                        <a:t> </a:t>
                      </a:r>
                      <a:r>
                        <a:rPr lang="ru-RU" sz="2000" b="1" spc="-5">
                          <a:effectLst/>
                        </a:rPr>
                        <a:t>Свобода</a:t>
                      </a:r>
                      <a:r>
                        <a:rPr lang="ru-RU" sz="2000" b="1" spc="140">
                          <a:effectLst/>
                        </a:rPr>
                        <a:t> </a:t>
                      </a:r>
                      <a:r>
                        <a:rPr lang="ru-RU" sz="2000" b="1" spc="-5">
                          <a:effectLst/>
                        </a:rPr>
                        <a:t>международ-</a:t>
                      </a:r>
                      <a:r>
                        <a:rPr lang="ru-RU" sz="2000" b="1" spc="130">
                          <a:effectLst/>
                        </a:rPr>
                        <a:t> </a:t>
                      </a:r>
                      <a:r>
                        <a:rPr lang="ru-RU" sz="2000" b="1">
                          <a:effectLst/>
                        </a:rPr>
                        <a:t>ной</a:t>
                      </a:r>
                      <a:r>
                        <a:rPr lang="ru-RU" sz="2000" b="1" spc="-60">
                          <a:effectLst/>
                        </a:rPr>
                        <a:t> </a:t>
                      </a:r>
                      <a:r>
                        <a:rPr lang="ru-RU" sz="2000" b="1">
                          <a:effectLst/>
                        </a:rPr>
                        <a:t>торговли</a:t>
                      </a:r>
                      <a:endParaRPr lang="ru-RU" sz="2000" b="1">
                        <a:effectLst/>
                        <a:latin typeface="Times New Roman"/>
                        <a:ea typeface="Times New Roman"/>
                      </a:endParaRPr>
                    </a:p>
                  </a:txBody>
                  <a:tcPr marL="0" marR="0" marT="0" marB="0"/>
                </a:tc>
                <a:tc>
                  <a:txBody>
                    <a:bodyPr/>
                    <a:lstStyle/>
                    <a:p>
                      <a:pPr eaLnBrk="0" hangingPunct="0">
                        <a:lnSpc>
                          <a:spcPct val="100000"/>
                        </a:lnSpc>
                        <a:spcBef>
                          <a:spcPts val="0"/>
                        </a:spcBef>
                        <a:spcAft>
                          <a:spcPts val="0"/>
                        </a:spcAft>
                      </a:pPr>
                      <a:r>
                        <a:rPr lang="ru-RU" sz="2000" b="1">
                          <a:effectLst/>
                        </a:rPr>
                        <a:t> </a:t>
                      </a:r>
                    </a:p>
                    <a:p>
                      <a:pPr marL="19050" eaLnBrk="0" hangingPunct="0">
                        <a:lnSpc>
                          <a:spcPct val="100000"/>
                        </a:lnSpc>
                        <a:spcBef>
                          <a:spcPts val="0"/>
                        </a:spcBef>
                        <a:spcAft>
                          <a:spcPts val="0"/>
                        </a:spcAft>
                      </a:pPr>
                      <a:r>
                        <a:rPr lang="ru-RU" sz="2000" b="1">
                          <a:effectLst/>
                        </a:rPr>
                        <a:t>Империализм</a:t>
                      </a:r>
                    </a:p>
                    <a:p>
                      <a:pPr marL="19050" eaLnBrk="0" hangingPunct="0">
                        <a:lnSpc>
                          <a:spcPct val="100000"/>
                        </a:lnSpc>
                        <a:spcBef>
                          <a:spcPts val="0"/>
                        </a:spcBef>
                        <a:spcAft>
                          <a:spcPts val="0"/>
                        </a:spcAft>
                      </a:pPr>
                      <a:r>
                        <a:rPr lang="ru-RU" sz="2000" b="1">
                          <a:effectLst/>
                        </a:rPr>
                        <a:t>и</a:t>
                      </a:r>
                      <a:r>
                        <a:rPr lang="ru-RU" sz="2000" b="1" spc="-55">
                          <a:effectLst/>
                        </a:rPr>
                        <a:t> </a:t>
                      </a:r>
                      <a:r>
                        <a:rPr lang="ru-RU" sz="2000" b="1">
                          <a:effectLst/>
                        </a:rPr>
                        <a:t>колониза-</a:t>
                      </a:r>
                    </a:p>
                    <a:p>
                      <a:pPr marL="19050" eaLnBrk="0" hangingPunct="0">
                        <a:lnSpc>
                          <a:spcPct val="100000"/>
                        </a:lnSpc>
                        <a:spcBef>
                          <a:spcPts val="0"/>
                        </a:spcBef>
                        <a:spcAft>
                          <a:spcPts val="0"/>
                        </a:spcAft>
                      </a:pPr>
                      <a:r>
                        <a:rPr lang="ru-RU" sz="2000" b="1" spc="-5">
                          <a:effectLst/>
                        </a:rPr>
                        <a:t>ция.</a:t>
                      </a:r>
                      <a:r>
                        <a:rPr lang="ru-RU" sz="2000" b="1" spc="-40">
                          <a:effectLst/>
                        </a:rPr>
                        <a:t> </a:t>
                      </a:r>
                      <a:r>
                        <a:rPr lang="ru-RU" sz="2000" b="1">
                          <a:effectLst/>
                        </a:rPr>
                        <a:t>Конец </a:t>
                      </a:r>
                      <a:r>
                        <a:rPr lang="ru-RU" sz="2000" b="1" spc="-5">
                          <a:effectLst/>
                        </a:rPr>
                        <a:t>Британского</a:t>
                      </a:r>
                      <a:r>
                        <a:rPr lang="ru-RU" sz="2000" b="1" spc="145">
                          <a:effectLst/>
                        </a:rPr>
                        <a:t> </a:t>
                      </a:r>
                      <a:r>
                        <a:rPr lang="ru-RU" sz="2000" b="1" spc="-5">
                          <a:effectLst/>
                        </a:rPr>
                        <a:t>господства</a:t>
                      </a:r>
                      <a:endParaRPr lang="ru-RU" sz="2000" b="1">
                        <a:effectLst/>
                        <a:latin typeface="Times New Roman"/>
                        <a:ea typeface="Times New Roman"/>
                      </a:endParaRPr>
                    </a:p>
                  </a:txBody>
                  <a:tcPr marL="0" marR="0" marT="0" marB="0"/>
                </a:tc>
                <a:tc>
                  <a:txBody>
                    <a:bodyPr/>
                    <a:lstStyle/>
                    <a:p>
                      <a:pPr marL="20320" eaLnBrk="0" hangingPunct="0">
                        <a:lnSpc>
                          <a:spcPct val="100000"/>
                        </a:lnSpc>
                        <a:spcBef>
                          <a:spcPts val="0"/>
                        </a:spcBef>
                        <a:spcAft>
                          <a:spcPts val="0"/>
                        </a:spcAft>
                      </a:pPr>
                      <a:r>
                        <a:rPr lang="ru-RU" sz="2000" b="1" spc="-5">
                          <a:effectLst/>
                        </a:rPr>
                        <a:t>Экономическое</a:t>
                      </a:r>
                      <a:endParaRPr lang="ru-RU" sz="2000" b="1">
                        <a:effectLst/>
                      </a:endParaRPr>
                    </a:p>
                    <a:p>
                      <a:pPr marL="20320" eaLnBrk="0" hangingPunct="0">
                        <a:lnSpc>
                          <a:spcPct val="100000"/>
                        </a:lnSpc>
                        <a:spcBef>
                          <a:spcPts val="0"/>
                        </a:spcBef>
                        <a:spcAft>
                          <a:spcPts val="0"/>
                        </a:spcAft>
                      </a:pPr>
                      <a:r>
                        <a:rPr lang="ru-RU" sz="2000" b="1">
                          <a:effectLst/>
                        </a:rPr>
                        <a:t>и</a:t>
                      </a:r>
                      <a:r>
                        <a:rPr lang="ru-RU" sz="2000" b="1" spc="-35">
                          <a:effectLst/>
                        </a:rPr>
                        <a:t> </a:t>
                      </a:r>
                      <a:r>
                        <a:rPr lang="ru-RU" sz="2000" b="1">
                          <a:effectLst/>
                        </a:rPr>
                        <a:t>военное</a:t>
                      </a:r>
                      <a:r>
                        <a:rPr lang="ru-RU" sz="2000" b="1" spc="-25">
                          <a:effectLst/>
                        </a:rPr>
                        <a:t> </a:t>
                      </a:r>
                      <a:r>
                        <a:rPr lang="ru-RU" sz="2000" b="1">
                          <a:effectLst/>
                        </a:rPr>
                        <a:t>до-</a:t>
                      </a:r>
                    </a:p>
                    <a:p>
                      <a:pPr marL="20320" eaLnBrk="0" hangingPunct="0">
                        <a:lnSpc>
                          <a:spcPct val="100000"/>
                        </a:lnSpc>
                        <a:spcBef>
                          <a:spcPts val="0"/>
                        </a:spcBef>
                        <a:spcAft>
                          <a:spcPts val="0"/>
                        </a:spcAft>
                      </a:pPr>
                      <a:r>
                        <a:rPr lang="ru-RU" sz="2000" b="1" spc="-5">
                          <a:effectLst/>
                        </a:rPr>
                        <a:t>минирование</a:t>
                      </a:r>
                      <a:endParaRPr lang="ru-RU" sz="2000" b="1">
                        <a:effectLst/>
                      </a:endParaRPr>
                    </a:p>
                    <a:p>
                      <a:pPr marL="20320" eaLnBrk="0" hangingPunct="0">
                        <a:lnSpc>
                          <a:spcPct val="100000"/>
                        </a:lnSpc>
                        <a:spcBef>
                          <a:spcPts val="0"/>
                        </a:spcBef>
                        <a:spcAft>
                          <a:spcPts val="0"/>
                        </a:spcAft>
                      </a:pPr>
                      <a:r>
                        <a:rPr lang="ru-RU" sz="2000" b="1">
                          <a:effectLst/>
                        </a:rPr>
                        <a:t>США</a:t>
                      </a:r>
                      <a:r>
                        <a:rPr lang="ru-RU" sz="2000" b="1" spc="-40">
                          <a:effectLst/>
                        </a:rPr>
                        <a:t> </a:t>
                      </a:r>
                      <a:r>
                        <a:rPr lang="ru-RU" sz="2000" b="1">
                          <a:effectLst/>
                        </a:rPr>
                        <a:t>и</a:t>
                      </a:r>
                      <a:r>
                        <a:rPr lang="ru-RU" sz="2000" b="1" spc="-20">
                          <a:effectLst/>
                        </a:rPr>
                        <a:t> </a:t>
                      </a:r>
                      <a:r>
                        <a:rPr lang="ru-RU" sz="2000" b="1" spc="-5">
                          <a:effectLst/>
                        </a:rPr>
                        <a:t>СССР</a:t>
                      </a:r>
                      <a:endParaRPr lang="ru-RU" sz="2000" b="1">
                        <a:effectLst/>
                        <a:latin typeface="Times New Roman"/>
                        <a:ea typeface="Times New Roman"/>
                      </a:endParaRPr>
                    </a:p>
                  </a:txBody>
                  <a:tcPr marL="0" marR="0" marT="0" marB="0"/>
                </a:tc>
                <a:tc>
                  <a:txBody>
                    <a:bodyPr/>
                    <a:lstStyle/>
                    <a:p>
                      <a:pPr marL="19050" eaLnBrk="0" hangingPunct="0">
                        <a:lnSpc>
                          <a:spcPct val="100000"/>
                        </a:lnSpc>
                        <a:spcBef>
                          <a:spcPts val="0"/>
                        </a:spcBef>
                        <a:spcAft>
                          <a:spcPts val="0"/>
                        </a:spcAft>
                      </a:pPr>
                      <a:r>
                        <a:rPr lang="ru-RU" sz="2000" b="1">
                          <a:effectLst/>
                        </a:rPr>
                        <a:t>Полицен-</a:t>
                      </a:r>
                    </a:p>
                    <a:p>
                      <a:pPr marL="19050" eaLnBrk="0" hangingPunct="0">
                        <a:lnSpc>
                          <a:spcPct val="100000"/>
                        </a:lnSpc>
                        <a:spcBef>
                          <a:spcPts val="0"/>
                        </a:spcBef>
                        <a:spcAft>
                          <a:spcPts val="0"/>
                        </a:spcAft>
                      </a:pPr>
                      <a:r>
                        <a:rPr lang="ru-RU" sz="2000" b="1" spc="-5">
                          <a:effectLst/>
                        </a:rPr>
                        <a:t>тричность</a:t>
                      </a:r>
                      <a:endParaRPr lang="ru-RU" sz="2000" b="1">
                        <a:effectLst/>
                      </a:endParaRPr>
                    </a:p>
                    <a:p>
                      <a:pPr marL="19050" eaLnBrk="0" hangingPunct="0">
                        <a:lnSpc>
                          <a:spcPct val="100000"/>
                        </a:lnSpc>
                        <a:spcBef>
                          <a:spcPts val="0"/>
                        </a:spcBef>
                        <a:spcAft>
                          <a:spcPts val="0"/>
                        </a:spcAft>
                      </a:pPr>
                      <a:r>
                        <a:rPr lang="ru-RU" sz="2000" b="1">
                          <a:effectLst/>
                        </a:rPr>
                        <a:t>мировой</a:t>
                      </a:r>
                      <a:r>
                        <a:rPr lang="ru-RU" sz="2000" b="1" spc="-60">
                          <a:effectLst/>
                        </a:rPr>
                        <a:t> </a:t>
                      </a:r>
                      <a:r>
                        <a:rPr lang="ru-RU" sz="2000" b="1">
                          <a:effectLst/>
                        </a:rPr>
                        <a:t>эко-</a:t>
                      </a:r>
                    </a:p>
                    <a:p>
                      <a:pPr marL="19050" eaLnBrk="0" hangingPunct="0">
                        <a:lnSpc>
                          <a:spcPct val="100000"/>
                        </a:lnSpc>
                        <a:spcBef>
                          <a:spcPts val="0"/>
                        </a:spcBef>
                        <a:spcAft>
                          <a:spcPts val="0"/>
                        </a:spcAft>
                      </a:pPr>
                      <a:r>
                        <a:rPr lang="ru-RU" sz="2000" b="1" spc="-5">
                          <a:effectLst/>
                        </a:rPr>
                        <a:t>номической системы.</a:t>
                      </a:r>
                      <a:r>
                        <a:rPr lang="ru-RU" sz="2000" b="1" spc="-50">
                          <a:effectLst/>
                        </a:rPr>
                        <a:t> </a:t>
                      </a:r>
                      <a:r>
                        <a:rPr lang="ru-RU" sz="2000" b="1">
                          <a:effectLst/>
                        </a:rPr>
                        <a:t>Ре-</a:t>
                      </a:r>
                      <a:r>
                        <a:rPr lang="ru-RU" sz="2000" b="1" spc="140">
                          <a:effectLst/>
                        </a:rPr>
                        <a:t> </a:t>
                      </a:r>
                      <a:r>
                        <a:rPr lang="ru-RU" sz="2000" b="1" spc="-5">
                          <a:effectLst/>
                        </a:rPr>
                        <a:t>гиональные</a:t>
                      </a:r>
                      <a:r>
                        <a:rPr lang="ru-RU" sz="2000" b="1" spc="115">
                          <a:effectLst/>
                        </a:rPr>
                        <a:t> </a:t>
                      </a:r>
                      <a:r>
                        <a:rPr lang="ru-RU" sz="2000" b="1" spc="-5">
                          <a:effectLst/>
                        </a:rPr>
                        <a:t>блоки,</a:t>
                      </a:r>
                      <a:r>
                        <a:rPr lang="ru-RU" sz="2000" b="1" spc="-50">
                          <a:effectLst/>
                        </a:rPr>
                        <a:t> </a:t>
                      </a:r>
                      <a:r>
                        <a:rPr lang="ru-RU" sz="2000" b="1">
                          <a:effectLst/>
                        </a:rPr>
                        <a:t>Либе-</a:t>
                      </a:r>
                      <a:r>
                        <a:rPr lang="ru-RU" sz="2000" b="1" spc="120">
                          <a:effectLst/>
                        </a:rPr>
                        <a:t> </a:t>
                      </a:r>
                      <a:r>
                        <a:rPr lang="ru-RU" sz="2000" b="1" spc="-5">
                          <a:effectLst/>
                        </a:rPr>
                        <a:t>рализация.</a:t>
                      </a:r>
                      <a:r>
                        <a:rPr lang="ru-RU" sz="2000" b="1" spc="125">
                          <a:effectLst/>
                        </a:rPr>
                        <a:t> </a:t>
                      </a:r>
                      <a:r>
                        <a:rPr lang="ru-RU" sz="2000" b="1" spc="-5">
                          <a:effectLst/>
                        </a:rPr>
                        <a:t>Глобализация</a:t>
                      </a:r>
                      <a:endParaRPr lang="ru-RU" sz="2000" b="1">
                        <a:effectLst/>
                        <a:latin typeface="Times New Roman"/>
                        <a:ea typeface="Times New Roman"/>
                      </a:endParaRPr>
                    </a:p>
                  </a:txBody>
                  <a:tcPr marL="0" marR="0" marT="0" marB="0"/>
                </a:tc>
                <a:tc>
                  <a:txBody>
                    <a:bodyPr/>
                    <a:lstStyle/>
                    <a:p>
                      <a:pPr marL="19050" eaLnBrk="0" hangingPunct="0">
                        <a:lnSpc>
                          <a:spcPct val="100000"/>
                        </a:lnSpc>
                        <a:spcBef>
                          <a:spcPts val="0"/>
                        </a:spcBef>
                        <a:spcAft>
                          <a:spcPts val="0"/>
                        </a:spcAft>
                      </a:pPr>
                      <a:r>
                        <a:rPr lang="ru-RU" sz="2000" b="1" spc="-5" dirty="0">
                          <a:effectLst/>
                        </a:rPr>
                        <a:t>Становление</a:t>
                      </a:r>
                      <a:endParaRPr lang="ru-RU" sz="2000" b="1" dirty="0">
                        <a:effectLst/>
                      </a:endParaRPr>
                    </a:p>
                    <a:p>
                      <a:pPr marL="19050" eaLnBrk="0" hangingPunct="0">
                        <a:lnSpc>
                          <a:spcPct val="100000"/>
                        </a:lnSpc>
                        <a:spcBef>
                          <a:spcPts val="0"/>
                        </a:spcBef>
                        <a:spcAft>
                          <a:spcPts val="0"/>
                        </a:spcAft>
                      </a:pPr>
                      <a:r>
                        <a:rPr lang="ru-RU" sz="2000" b="1" spc="-5" dirty="0">
                          <a:effectLst/>
                        </a:rPr>
                        <a:t>институтов</a:t>
                      </a:r>
                      <a:endParaRPr lang="ru-RU" sz="2000" b="1" dirty="0">
                        <a:effectLst/>
                      </a:endParaRPr>
                    </a:p>
                    <a:p>
                      <a:pPr marL="19050" eaLnBrk="0" hangingPunct="0">
                        <a:lnSpc>
                          <a:spcPct val="100000"/>
                        </a:lnSpc>
                        <a:spcBef>
                          <a:spcPts val="0"/>
                        </a:spcBef>
                        <a:spcAft>
                          <a:spcPts val="0"/>
                        </a:spcAft>
                      </a:pPr>
                      <a:r>
                        <a:rPr lang="ru-RU" sz="2000" b="1" spc="-5" dirty="0">
                          <a:effectLst/>
                        </a:rPr>
                        <a:t>глобального</a:t>
                      </a:r>
                      <a:endParaRPr lang="ru-RU" sz="2000" b="1" dirty="0">
                        <a:effectLst/>
                      </a:endParaRPr>
                    </a:p>
                    <a:p>
                      <a:pPr marL="19050" eaLnBrk="0" hangingPunct="0">
                        <a:lnSpc>
                          <a:spcPct val="100000"/>
                        </a:lnSpc>
                        <a:spcBef>
                          <a:spcPts val="0"/>
                        </a:spcBef>
                        <a:spcAft>
                          <a:spcPts val="0"/>
                        </a:spcAft>
                      </a:pPr>
                      <a:r>
                        <a:rPr lang="ru-RU" sz="2000" b="1" dirty="0">
                          <a:effectLst/>
                        </a:rPr>
                        <a:t>регулирования </a:t>
                      </a:r>
                      <a:r>
                        <a:rPr lang="ru-RU" sz="2000" b="1" spc="-5" dirty="0">
                          <a:effectLst/>
                        </a:rPr>
                        <a:t>экономической</a:t>
                      </a:r>
                      <a:r>
                        <a:rPr lang="ru-RU" sz="2000" b="1" spc="140" dirty="0">
                          <a:effectLst/>
                        </a:rPr>
                        <a:t> </a:t>
                      </a:r>
                      <a:r>
                        <a:rPr lang="ru-RU" sz="2000" b="1" spc="-5" dirty="0">
                          <a:effectLst/>
                        </a:rPr>
                        <a:t>активности</a:t>
                      </a:r>
                      <a:r>
                        <a:rPr lang="ru-RU" sz="2000" b="1" spc="-50" dirty="0">
                          <a:effectLst/>
                        </a:rPr>
                        <a:t> </a:t>
                      </a:r>
                      <a:r>
                        <a:rPr lang="ru-RU" sz="2000" b="1" dirty="0">
                          <a:effectLst/>
                        </a:rPr>
                        <a:t>и</a:t>
                      </a:r>
                      <a:r>
                        <a:rPr lang="ru-RU" sz="2000" b="1" spc="145" dirty="0">
                          <a:effectLst/>
                        </a:rPr>
                        <a:t> </a:t>
                      </a:r>
                      <a:r>
                        <a:rPr lang="ru-RU" sz="2000" b="1" dirty="0">
                          <a:effectLst/>
                        </a:rPr>
                        <a:t>мировых</a:t>
                      </a:r>
                      <a:r>
                        <a:rPr lang="ru-RU" sz="2000" b="1" spc="-65" dirty="0">
                          <a:effectLst/>
                        </a:rPr>
                        <a:t> </a:t>
                      </a:r>
                      <a:r>
                        <a:rPr lang="ru-RU" sz="2000" b="1" dirty="0" err="1">
                          <a:effectLst/>
                        </a:rPr>
                        <a:t>рын</a:t>
                      </a:r>
                      <a:r>
                        <a:rPr lang="ru-RU" sz="2000" b="1" dirty="0">
                          <a:effectLst/>
                        </a:rPr>
                        <a:t>-</a:t>
                      </a:r>
                      <a:r>
                        <a:rPr lang="ru-RU" sz="2000" b="1" spc="115" dirty="0">
                          <a:effectLst/>
                        </a:rPr>
                        <a:t> </a:t>
                      </a:r>
                      <a:r>
                        <a:rPr lang="ru-RU" sz="2000" b="1" spc="-5" dirty="0">
                          <a:effectLst/>
                        </a:rPr>
                        <a:t>ков.</a:t>
                      </a:r>
                      <a:r>
                        <a:rPr lang="ru-RU" sz="2000" b="1" spc="-50" dirty="0">
                          <a:effectLst/>
                        </a:rPr>
                        <a:t> </a:t>
                      </a:r>
                      <a:r>
                        <a:rPr lang="ru-RU" sz="2000" b="1" spc="-5" dirty="0">
                          <a:effectLst/>
                        </a:rPr>
                        <a:t>Полива-</a:t>
                      </a:r>
                      <a:r>
                        <a:rPr lang="ru-RU" sz="2000" b="1" spc="145" dirty="0">
                          <a:effectLst/>
                        </a:rPr>
                        <a:t> </a:t>
                      </a:r>
                      <a:r>
                        <a:rPr lang="ru-RU" sz="2000" b="1" spc="-5" dirty="0" err="1">
                          <a:effectLst/>
                        </a:rPr>
                        <a:t>лютность</a:t>
                      </a:r>
                      <a:r>
                        <a:rPr lang="ru-RU" sz="2000" b="1" spc="-60" dirty="0">
                          <a:effectLst/>
                        </a:rPr>
                        <a:t> </a:t>
                      </a:r>
                      <a:r>
                        <a:rPr lang="ru-RU" sz="2000" b="1" dirty="0">
                          <a:effectLst/>
                        </a:rPr>
                        <a:t>ми-</a:t>
                      </a:r>
                      <a:r>
                        <a:rPr lang="ru-RU" sz="2000" b="1" spc="140" dirty="0">
                          <a:effectLst/>
                        </a:rPr>
                        <a:t> </a:t>
                      </a:r>
                      <a:r>
                        <a:rPr lang="ru-RU" sz="2000" b="1" dirty="0" err="1">
                          <a:effectLst/>
                        </a:rPr>
                        <a:t>ровой</a:t>
                      </a:r>
                      <a:r>
                        <a:rPr lang="ru-RU" sz="2000" b="1" spc="-65" dirty="0">
                          <a:effectLst/>
                        </a:rPr>
                        <a:t> </a:t>
                      </a:r>
                      <a:r>
                        <a:rPr lang="ru-RU" sz="2000" b="1" spc="-5" dirty="0" err="1">
                          <a:effectLst/>
                        </a:rPr>
                        <a:t>финан</a:t>
                      </a:r>
                      <a:r>
                        <a:rPr lang="ru-RU" sz="2000" b="1" spc="-5" dirty="0">
                          <a:effectLst/>
                        </a:rPr>
                        <a:t>-</a:t>
                      </a:r>
                      <a:r>
                        <a:rPr lang="ru-RU" sz="2000" b="1" spc="135" dirty="0">
                          <a:effectLst/>
                        </a:rPr>
                        <a:t> </a:t>
                      </a:r>
                      <a:r>
                        <a:rPr lang="ru-RU" sz="2000" b="1" dirty="0">
                          <a:effectLst/>
                        </a:rPr>
                        <a:t>совой</a:t>
                      </a:r>
                      <a:r>
                        <a:rPr lang="ru-RU" sz="2000" b="1" spc="-70" dirty="0">
                          <a:effectLst/>
                        </a:rPr>
                        <a:t> </a:t>
                      </a:r>
                      <a:r>
                        <a:rPr lang="ru-RU" sz="2000" b="1" spc="-5" dirty="0">
                          <a:effectLst/>
                        </a:rPr>
                        <a:t>системы</a:t>
                      </a:r>
                      <a:endParaRPr lang="ru-RU" sz="2000" b="1"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177810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482726018"/>
              </p:ext>
            </p:extLst>
          </p:nvPr>
        </p:nvGraphicFramePr>
        <p:xfrm>
          <a:off x="0" y="0"/>
          <a:ext cx="9144000" cy="7875016"/>
        </p:xfrm>
        <a:graphic>
          <a:graphicData uri="http://schemas.openxmlformats.org/drawingml/2006/table">
            <a:tbl>
              <a:tblPr>
                <a:tableStyleId>{5C22544A-7EE6-4342-B048-85BDC9FD1C3A}</a:tableStyleId>
              </a:tblPr>
              <a:tblGrid>
                <a:gridCol w="1614764"/>
                <a:gridCol w="1042671"/>
                <a:gridCol w="1277010"/>
                <a:gridCol w="1275112"/>
                <a:gridCol w="1382321"/>
                <a:gridCol w="1208700"/>
                <a:gridCol w="1343422"/>
              </a:tblGrid>
              <a:tr h="6741368">
                <a:tc>
                  <a:txBody>
                    <a:bodyPr/>
                    <a:lstStyle/>
                    <a:p>
                      <a:pPr marL="19050" marR="115570" algn="just" eaLnBrk="0" hangingPunct="0">
                        <a:lnSpc>
                          <a:spcPct val="115000"/>
                        </a:lnSpc>
                        <a:spcAft>
                          <a:spcPts val="0"/>
                        </a:spcAft>
                      </a:pPr>
                      <a:r>
                        <a:rPr lang="ru-RU" sz="2400" spc="-5" dirty="0">
                          <a:solidFill>
                            <a:srgbClr val="FF0000"/>
                          </a:solidFill>
                          <a:effectLst/>
                          <a:latin typeface="Franklin Gothic Heavy" pitchFamily="34" charset="0"/>
                        </a:rPr>
                        <a:t>Основные</a:t>
                      </a:r>
                      <a:r>
                        <a:rPr lang="ru-RU" sz="2400" spc="-50" dirty="0">
                          <a:solidFill>
                            <a:srgbClr val="FF0000"/>
                          </a:solidFill>
                          <a:effectLst/>
                          <a:latin typeface="Franklin Gothic Heavy" pitchFamily="34" charset="0"/>
                        </a:rPr>
                        <a:t> </a:t>
                      </a:r>
                      <a:r>
                        <a:rPr lang="ru-RU" sz="2400" dirty="0" err="1">
                          <a:solidFill>
                            <a:srgbClr val="FF0000"/>
                          </a:solidFill>
                          <a:effectLst/>
                          <a:latin typeface="Franklin Gothic Heavy" pitchFamily="34" charset="0"/>
                        </a:rPr>
                        <a:t>эконо</a:t>
                      </a:r>
                      <a:r>
                        <a:rPr lang="ru-RU" sz="2400" dirty="0">
                          <a:solidFill>
                            <a:srgbClr val="FF0000"/>
                          </a:solidFill>
                          <a:effectLst/>
                          <a:latin typeface="Franklin Gothic Heavy" pitchFamily="34" charset="0"/>
                        </a:rPr>
                        <a:t>-</a:t>
                      </a:r>
                      <a:r>
                        <a:rPr lang="ru-RU" sz="2400" spc="130" dirty="0">
                          <a:solidFill>
                            <a:srgbClr val="FF0000"/>
                          </a:solidFill>
                          <a:effectLst/>
                          <a:latin typeface="Franklin Gothic Heavy" pitchFamily="34" charset="0"/>
                        </a:rPr>
                        <a:t> </a:t>
                      </a:r>
                      <a:r>
                        <a:rPr lang="ru-RU" sz="2400" spc="-5" dirty="0" err="1">
                          <a:solidFill>
                            <a:srgbClr val="FF0000"/>
                          </a:solidFill>
                          <a:effectLst/>
                          <a:latin typeface="Franklin Gothic Heavy" pitchFamily="34" charset="0"/>
                        </a:rPr>
                        <a:t>мические</a:t>
                      </a:r>
                      <a:r>
                        <a:rPr lang="ru-RU" sz="2400" spc="-20" dirty="0">
                          <a:solidFill>
                            <a:srgbClr val="FF0000"/>
                          </a:solidFill>
                          <a:effectLst/>
                          <a:latin typeface="Franklin Gothic Heavy" pitchFamily="34" charset="0"/>
                        </a:rPr>
                        <a:t> </a:t>
                      </a:r>
                      <a:r>
                        <a:rPr lang="ru-RU" sz="2400" dirty="0" err="1">
                          <a:solidFill>
                            <a:srgbClr val="FF0000"/>
                          </a:solidFill>
                          <a:effectLst/>
                          <a:latin typeface="Franklin Gothic Heavy" pitchFamily="34" charset="0"/>
                        </a:rPr>
                        <a:t>инсти</a:t>
                      </a:r>
                      <a:r>
                        <a:rPr lang="ru-RU" sz="2400" dirty="0">
                          <a:solidFill>
                            <a:srgbClr val="FF0000"/>
                          </a:solidFill>
                          <a:effectLst/>
                          <a:latin typeface="Franklin Gothic Heavy" pitchFamily="34" charset="0"/>
                        </a:rPr>
                        <a:t>-</a:t>
                      </a:r>
                      <a:r>
                        <a:rPr lang="ru-RU" sz="2400" spc="125" dirty="0">
                          <a:solidFill>
                            <a:srgbClr val="FF0000"/>
                          </a:solidFill>
                          <a:effectLst/>
                          <a:latin typeface="Franklin Gothic Heavy" pitchFamily="34" charset="0"/>
                        </a:rPr>
                        <a:t> </a:t>
                      </a:r>
                      <a:r>
                        <a:rPr lang="ru-RU" sz="2400" spc="-5" dirty="0">
                          <a:solidFill>
                            <a:srgbClr val="FF0000"/>
                          </a:solidFill>
                          <a:effectLst/>
                          <a:latin typeface="Franklin Gothic Heavy" pitchFamily="34" charset="0"/>
                        </a:rPr>
                        <a:t>туты</a:t>
                      </a:r>
                      <a:endParaRPr lang="ru-RU" sz="2400" dirty="0">
                        <a:solidFill>
                          <a:srgbClr val="FF0000"/>
                        </a:solidFill>
                        <a:effectLst/>
                        <a:latin typeface="Franklin Gothic Heavy" pitchFamily="34" charset="0"/>
                        <a:ea typeface="Times New Roman"/>
                      </a:endParaRPr>
                    </a:p>
                  </a:txBody>
                  <a:tcPr marL="0" marR="0" marT="0" marB="0"/>
                </a:tc>
                <a:tc>
                  <a:txBody>
                    <a:bodyPr/>
                    <a:lstStyle/>
                    <a:p>
                      <a:pPr marL="19050" marR="36830" eaLnBrk="0" hangingPunct="0">
                        <a:lnSpc>
                          <a:spcPct val="115000"/>
                        </a:lnSpc>
                        <a:spcAft>
                          <a:spcPts val="0"/>
                        </a:spcAft>
                      </a:pPr>
                      <a:r>
                        <a:rPr lang="ru-RU" sz="1800" dirty="0" err="1">
                          <a:effectLst/>
                        </a:rPr>
                        <a:t>Конкурен</a:t>
                      </a:r>
                      <a:r>
                        <a:rPr lang="ru-RU" sz="1800" dirty="0">
                          <a:effectLst/>
                        </a:rPr>
                        <a:t>-</a:t>
                      </a:r>
                      <a:r>
                        <a:rPr lang="ru-RU" sz="1800" spc="105" dirty="0">
                          <a:effectLst/>
                        </a:rPr>
                        <a:t> </a:t>
                      </a:r>
                      <a:r>
                        <a:rPr lang="ru-RU" sz="1800" dirty="0" err="1">
                          <a:effectLst/>
                        </a:rPr>
                        <a:t>ция</a:t>
                      </a:r>
                      <a:r>
                        <a:rPr lang="ru-RU" sz="1800" spc="-30" dirty="0">
                          <a:effectLst/>
                        </a:rPr>
                        <a:t> </a:t>
                      </a:r>
                      <a:r>
                        <a:rPr lang="ru-RU" sz="1800" dirty="0">
                          <a:effectLst/>
                        </a:rPr>
                        <a:t>от- </a:t>
                      </a:r>
                      <a:r>
                        <a:rPr lang="ru-RU" sz="1800" spc="-5" dirty="0">
                          <a:effectLst/>
                        </a:rPr>
                        <a:t>дельных</a:t>
                      </a:r>
                      <a:r>
                        <a:rPr lang="ru-RU" sz="1800" spc="130" dirty="0">
                          <a:effectLst/>
                        </a:rPr>
                        <a:t> </a:t>
                      </a:r>
                      <a:r>
                        <a:rPr lang="ru-RU" sz="1800" dirty="0" err="1">
                          <a:effectLst/>
                        </a:rPr>
                        <a:t>предпри</a:t>
                      </a:r>
                      <a:r>
                        <a:rPr lang="ru-RU" sz="1800" dirty="0">
                          <a:effectLst/>
                        </a:rPr>
                        <a:t>- </a:t>
                      </a:r>
                      <a:r>
                        <a:rPr lang="ru-RU" sz="1800" dirty="0" err="1">
                          <a:effectLst/>
                        </a:rPr>
                        <a:t>нимателей</a:t>
                      </a:r>
                      <a:r>
                        <a:rPr lang="ru-RU" sz="1800" spc="125" dirty="0">
                          <a:effectLst/>
                        </a:rPr>
                        <a:t> </a:t>
                      </a:r>
                      <a:r>
                        <a:rPr lang="ru-RU" sz="1800" dirty="0">
                          <a:effectLst/>
                        </a:rPr>
                        <a:t>и</a:t>
                      </a:r>
                      <a:r>
                        <a:rPr lang="ru-RU" sz="1800" spc="-45" dirty="0">
                          <a:effectLst/>
                        </a:rPr>
                        <a:t> </a:t>
                      </a:r>
                      <a:r>
                        <a:rPr lang="ru-RU" sz="1800" dirty="0">
                          <a:effectLst/>
                        </a:rPr>
                        <a:t>мелких</a:t>
                      </a:r>
                      <a:r>
                        <a:rPr lang="ru-RU" sz="1800" spc="125" dirty="0">
                          <a:effectLst/>
                        </a:rPr>
                        <a:t> </a:t>
                      </a:r>
                      <a:r>
                        <a:rPr lang="ru-RU" sz="1800" spc="-5" dirty="0">
                          <a:effectLst/>
                        </a:rPr>
                        <a:t>фирм,</a:t>
                      </a:r>
                      <a:r>
                        <a:rPr lang="ru-RU" sz="1800" spc="-35" dirty="0">
                          <a:effectLst/>
                        </a:rPr>
                        <a:t> </a:t>
                      </a:r>
                      <a:r>
                        <a:rPr lang="ru-RU" sz="1800" spc="-5" dirty="0">
                          <a:effectLst/>
                        </a:rPr>
                        <a:t>их</a:t>
                      </a:r>
                      <a:r>
                        <a:rPr lang="ru-RU" sz="1800" spc="115" dirty="0">
                          <a:effectLst/>
                        </a:rPr>
                        <a:t> </a:t>
                      </a:r>
                      <a:r>
                        <a:rPr lang="ru-RU" sz="1800" spc="-5" dirty="0" err="1">
                          <a:effectLst/>
                        </a:rPr>
                        <a:t>объедине</a:t>
                      </a:r>
                      <a:r>
                        <a:rPr lang="ru-RU" sz="1800" spc="-5" dirty="0">
                          <a:effectLst/>
                        </a:rPr>
                        <a:t>-</a:t>
                      </a:r>
                      <a:r>
                        <a:rPr lang="ru-RU" sz="1800" spc="140" dirty="0">
                          <a:effectLst/>
                        </a:rPr>
                        <a:t> </a:t>
                      </a:r>
                      <a:r>
                        <a:rPr lang="ru-RU" sz="1800" spc="-5" dirty="0" err="1">
                          <a:effectLst/>
                        </a:rPr>
                        <a:t>ние</a:t>
                      </a:r>
                      <a:r>
                        <a:rPr lang="ru-RU" sz="1800" spc="-25" dirty="0">
                          <a:effectLst/>
                        </a:rPr>
                        <a:t> </a:t>
                      </a:r>
                      <a:r>
                        <a:rPr lang="ru-RU" sz="1800" dirty="0">
                          <a:effectLst/>
                        </a:rPr>
                        <a:t>в</a:t>
                      </a:r>
                      <a:r>
                        <a:rPr lang="ru-RU" sz="1800" spc="-10" dirty="0">
                          <a:effectLst/>
                        </a:rPr>
                        <a:t> </a:t>
                      </a:r>
                      <a:r>
                        <a:rPr lang="ru-RU" sz="1800" dirty="0">
                          <a:effectLst/>
                        </a:rPr>
                        <a:t>парт-</a:t>
                      </a:r>
                      <a:r>
                        <a:rPr lang="ru-RU" sz="1800" spc="110" dirty="0">
                          <a:effectLst/>
                        </a:rPr>
                        <a:t> </a:t>
                      </a:r>
                      <a:r>
                        <a:rPr lang="ru-RU" sz="1800" spc="-5" dirty="0" err="1">
                          <a:effectLst/>
                        </a:rPr>
                        <a:t>нерства</a:t>
                      </a:r>
                      <a:r>
                        <a:rPr lang="ru-RU" sz="1800" spc="-5" dirty="0">
                          <a:effectLst/>
                        </a:rPr>
                        <a:t>,</a:t>
                      </a:r>
                      <a:r>
                        <a:rPr lang="ru-RU" sz="1800" spc="130" dirty="0">
                          <a:effectLst/>
                        </a:rPr>
                        <a:t> </a:t>
                      </a:r>
                      <a:r>
                        <a:rPr lang="ru-RU" sz="1800" dirty="0" err="1">
                          <a:effectLst/>
                        </a:rPr>
                        <a:t>обеспечи</a:t>
                      </a:r>
                      <a:r>
                        <a:rPr lang="ru-RU" sz="1800" dirty="0">
                          <a:effectLst/>
                        </a:rPr>
                        <a:t>- </a:t>
                      </a:r>
                      <a:r>
                        <a:rPr lang="ru-RU" sz="1800" spc="-5" dirty="0" err="1">
                          <a:effectLst/>
                        </a:rPr>
                        <a:t>вающие</a:t>
                      </a:r>
                      <a:r>
                        <a:rPr lang="ru-RU" sz="1800" spc="100" dirty="0">
                          <a:effectLst/>
                        </a:rPr>
                        <a:t> </a:t>
                      </a:r>
                      <a:r>
                        <a:rPr lang="ru-RU" sz="1800" dirty="0" err="1">
                          <a:effectLst/>
                        </a:rPr>
                        <a:t>коопера</a:t>
                      </a:r>
                      <a:r>
                        <a:rPr lang="ru-RU" sz="1800" dirty="0">
                          <a:effectLst/>
                        </a:rPr>
                        <a:t>-</a:t>
                      </a:r>
                      <a:r>
                        <a:rPr lang="ru-RU" sz="1800" spc="110" dirty="0">
                          <a:effectLst/>
                        </a:rPr>
                        <a:t> </a:t>
                      </a:r>
                      <a:r>
                        <a:rPr lang="ru-RU" sz="1800" spc="-5" dirty="0" err="1">
                          <a:effectLst/>
                        </a:rPr>
                        <a:t>цию</a:t>
                      </a:r>
                      <a:r>
                        <a:rPr lang="ru-RU" sz="1800" spc="-35" dirty="0">
                          <a:effectLst/>
                        </a:rPr>
                        <a:t> </a:t>
                      </a:r>
                      <a:r>
                        <a:rPr lang="ru-RU" sz="1800" dirty="0" err="1">
                          <a:effectLst/>
                        </a:rPr>
                        <a:t>инди</a:t>
                      </a:r>
                      <a:r>
                        <a:rPr lang="ru-RU" sz="1800" dirty="0">
                          <a:effectLst/>
                        </a:rPr>
                        <a:t>-</a:t>
                      </a:r>
                      <a:r>
                        <a:rPr lang="ru-RU" sz="1800" spc="105" dirty="0">
                          <a:effectLst/>
                        </a:rPr>
                        <a:t> </a:t>
                      </a:r>
                      <a:r>
                        <a:rPr lang="ru-RU" sz="1800" spc="-5" dirty="0" err="1">
                          <a:effectLst/>
                        </a:rPr>
                        <a:t>видуально</a:t>
                      </a:r>
                      <a:r>
                        <a:rPr lang="ru-RU" sz="1800" spc="-5" dirty="0">
                          <a:effectLst/>
                        </a:rPr>
                        <a:t>-</a:t>
                      </a:r>
                      <a:r>
                        <a:rPr lang="ru-RU" sz="1800" spc="145" dirty="0">
                          <a:effectLst/>
                        </a:rPr>
                        <a:t> </a:t>
                      </a:r>
                      <a:r>
                        <a:rPr lang="ru-RU" sz="1800" spc="-5" dirty="0" err="1">
                          <a:effectLst/>
                        </a:rPr>
                        <a:t>го</a:t>
                      </a:r>
                      <a:r>
                        <a:rPr lang="ru-RU" sz="1800" spc="-45" dirty="0">
                          <a:effectLst/>
                        </a:rPr>
                        <a:t> </a:t>
                      </a:r>
                      <a:r>
                        <a:rPr lang="ru-RU" sz="1800" spc="-5" dirty="0">
                          <a:effectLst/>
                        </a:rPr>
                        <a:t>капитала</a:t>
                      </a:r>
                      <a:endParaRPr lang="ru-RU" sz="1800" dirty="0">
                        <a:effectLst/>
                        <a:latin typeface="Times New Roman"/>
                        <a:ea typeface="Times New Roman"/>
                      </a:endParaRPr>
                    </a:p>
                  </a:txBody>
                  <a:tcPr marL="0" marR="0" marT="0" marB="0"/>
                </a:tc>
                <a:tc>
                  <a:txBody>
                    <a:bodyPr/>
                    <a:lstStyle/>
                    <a:p>
                      <a:pPr marL="20320" marR="44450" eaLnBrk="0" hangingPunct="0">
                        <a:lnSpc>
                          <a:spcPct val="115000"/>
                        </a:lnSpc>
                        <a:spcAft>
                          <a:spcPts val="0"/>
                        </a:spcAft>
                      </a:pPr>
                      <a:r>
                        <a:rPr lang="ru-RU" sz="1800" dirty="0">
                          <a:effectLst/>
                        </a:rPr>
                        <a:t>Концентрация</a:t>
                      </a:r>
                      <a:r>
                        <a:rPr lang="ru-RU" sz="1800" spc="105" dirty="0">
                          <a:effectLst/>
                        </a:rPr>
                        <a:t> </a:t>
                      </a:r>
                      <a:r>
                        <a:rPr lang="ru-RU" sz="1800" dirty="0">
                          <a:effectLst/>
                        </a:rPr>
                        <a:t>производства</a:t>
                      </a:r>
                      <a:r>
                        <a:rPr lang="ru-RU" sz="1800" spc="105" dirty="0">
                          <a:effectLst/>
                        </a:rPr>
                        <a:t> </a:t>
                      </a:r>
                      <a:r>
                        <a:rPr lang="ru-RU" sz="1800" dirty="0">
                          <a:effectLst/>
                        </a:rPr>
                        <a:t>в</a:t>
                      </a:r>
                      <a:r>
                        <a:rPr lang="ru-RU" sz="1800" spc="-45" dirty="0">
                          <a:effectLst/>
                        </a:rPr>
                        <a:t> </a:t>
                      </a:r>
                      <a:r>
                        <a:rPr lang="ru-RU" sz="1800" dirty="0">
                          <a:effectLst/>
                        </a:rPr>
                        <a:t>крупных</a:t>
                      </a:r>
                      <a:r>
                        <a:rPr lang="ru-RU" sz="1800" spc="110" dirty="0">
                          <a:effectLst/>
                        </a:rPr>
                        <a:t> </a:t>
                      </a:r>
                      <a:r>
                        <a:rPr lang="ru-RU" sz="1800" spc="-5" dirty="0">
                          <a:effectLst/>
                        </a:rPr>
                        <a:t>организациях.</a:t>
                      </a:r>
                      <a:r>
                        <a:rPr lang="ru-RU" sz="1800" spc="120" dirty="0">
                          <a:effectLst/>
                        </a:rPr>
                        <a:t> </a:t>
                      </a:r>
                      <a:r>
                        <a:rPr lang="ru-RU" sz="1800" spc="-5" dirty="0">
                          <a:effectLst/>
                        </a:rPr>
                        <a:t>Развитие</a:t>
                      </a:r>
                      <a:r>
                        <a:rPr lang="ru-RU" sz="1800" spc="-50" dirty="0">
                          <a:effectLst/>
                        </a:rPr>
                        <a:t> </a:t>
                      </a:r>
                      <a:r>
                        <a:rPr lang="ru-RU" sz="1800" dirty="0" err="1">
                          <a:effectLst/>
                        </a:rPr>
                        <a:t>ак</a:t>
                      </a:r>
                      <a:r>
                        <a:rPr lang="ru-RU" sz="1800" dirty="0">
                          <a:effectLst/>
                        </a:rPr>
                        <a:t>-</a:t>
                      </a:r>
                      <a:r>
                        <a:rPr lang="ru-RU" sz="1800" spc="135" dirty="0">
                          <a:effectLst/>
                        </a:rPr>
                        <a:t> </a:t>
                      </a:r>
                      <a:r>
                        <a:rPr lang="ru-RU" sz="1800" dirty="0" err="1">
                          <a:effectLst/>
                        </a:rPr>
                        <a:t>ционерных</a:t>
                      </a:r>
                      <a:r>
                        <a:rPr lang="ru-RU" sz="1800" dirty="0">
                          <a:effectLst/>
                        </a:rPr>
                        <a:t> </a:t>
                      </a:r>
                      <a:r>
                        <a:rPr lang="ru-RU" sz="1800" spc="-5" dirty="0">
                          <a:effectLst/>
                        </a:rPr>
                        <a:t>обществ,</a:t>
                      </a:r>
                      <a:r>
                        <a:rPr lang="ru-RU" sz="1800" spc="130" dirty="0">
                          <a:effectLst/>
                        </a:rPr>
                        <a:t> </a:t>
                      </a:r>
                      <a:r>
                        <a:rPr lang="ru-RU" sz="1800" dirty="0" err="1">
                          <a:effectLst/>
                        </a:rPr>
                        <a:t>обеспечи</a:t>
                      </a:r>
                      <a:r>
                        <a:rPr lang="ru-RU" sz="1800" dirty="0">
                          <a:effectLst/>
                        </a:rPr>
                        <a:t>- </a:t>
                      </a:r>
                      <a:r>
                        <a:rPr lang="ru-RU" sz="1800" dirty="0" err="1">
                          <a:effectLst/>
                        </a:rPr>
                        <a:t>вающих</a:t>
                      </a:r>
                      <a:r>
                        <a:rPr lang="ru-RU" sz="1800" spc="-60" dirty="0">
                          <a:effectLst/>
                        </a:rPr>
                        <a:t> </a:t>
                      </a:r>
                      <a:r>
                        <a:rPr lang="ru-RU" sz="1800" dirty="0">
                          <a:effectLst/>
                        </a:rPr>
                        <a:t>кон-</a:t>
                      </a:r>
                      <a:r>
                        <a:rPr lang="ru-RU" sz="1800" spc="105" dirty="0">
                          <a:effectLst/>
                        </a:rPr>
                        <a:t> </a:t>
                      </a:r>
                      <a:r>
                        <a:rPr lang="ru-RU" sz="1800" dirty="0" err="1">
                          <a:effectLst/>
                        </a:rPr>
                        <a:t>центрацию</a:t>
                      </a:r>
                      <a:r>
                        <a:rPr lang="ru-RU" sz="1800" dirty="0">
                          <a:effectLst/>
                        </a:rPr>
                        <a:t> </a:t>
                      </a:r>
                      <a:r>
                        <a:rPr lang="ru-RU" sz="1800" spc="-5" dirty="0">
                          <a:effectLst/>
                        </a:rPr>
                        <a:t>капитала</a:t>
                      </a:r>
                      <a:r>
                        <a:rPr lang="ru-RU" sz="1800" spc="-50" dirty="0">
                          <a:effectLst/>
                        </a:rPr>
                        <a:t> </a:t>
                      </a:r>
                      <a:r>
                        <a:rPr lang="ru-RU" sz="1800" spc="-5" dirty="0">
                          <a:effectLst/>
                        </a:rPr>
                        <a:t>на</a:t>
                      </a:r>
                      <a:r>
                        <a:rPr lang="ru-RU" sz="1800" spc="130" dirty="0">
                          <a:effectLst/>
                        </a:rPr>
                        <a:t> </a:t>
                      </a:r>
                      <a:r>
                        <a:rPr lang="ru-RU" sz="1800" dirty="0">
                          <a:effectLst/>
                        </a:rPr>
                        <a:t>принципах</a:t>
                      </a:r>
                      <a:r>
                        <a:rPr lang="ru-RU" sz="1800" spc="105" dirty="0">
                          <a:effectLst/>
                        </a:rPr>
                        <a:t> </a:t>
                      </a:r>
                      <a:r>
                        <a:rPr lang="ru-RU" sz="1800" dirty="0">
                          <a:effectLst/>
                        </a:rPr>
                        <a:t>ограниченной ответственно- </a:t>
                      </a:r>
                      <a:r>
                        <a:rPr lang="ru-RU" sz="1800" spc="-5" dirty="0" err="1">
                          <a:effectLst/>
                        </a:rPr>
                        <a:t>сти</a:t>
                      </a:r>
                      <a:endParaRPr lang="ru-RU" sz="1800" dirty="0">
                        <a:effectLst/>
                        <a:latin typeface="Times New Roman"/>
                        <a:ea typeface="Times New Roman"/>
                      </a:endParaRPr>
                    </a:p>
                  </a:txBody>
                  <a:tcPr marL="0" marR="0" marT="0" marB="0"/>
                </a:tc>
                <a:tc>
                  <a:txBody>
                    <a:bodyPr/>
                    <a:lstStyle/>
                    <a:p>
                      <a:pPr marL="19050" marR="38100" eaLnBrk="0" hangingPunct="0">
                        <a:lnSpc>
                          <a:spcPct val="115000"/>
                        </a:lnSpc>
                        <a:spcAft>
                          <a:spcPts val="0"/>
                        </a:spcAft>
                      </a:pPr>
                      <a:r>
                        <a:rPr lang="ru-RU" sz="1800" spc="-5" dirty="0">
                          <a:effectLst/>
                        </a:rPr>
                        <a:t>Слияние</a:t>
                      </a:r>
                      <a:r>
                        <a:rPr lang="ru-RU" sz="1800" spc="120" dirty="0">
                          <a:effectLst/>
                        </a:rPr>
                        <a:t> </a:t>
                      </a:r>
                      <a:r>
                        <a:rPr lang="ru-RU" sz="1800" spc="-5" dirty="0">
                          <a:effectLst/>
                        </a:rPr>
                        <a:t>фирм,</a:t>
                      </a:r>
                      <a:r>
                        <a:rPr lang="ru-RU" sz="1800" spc="-55" dirty="0">
                          <a:effectLst/>
                        </a:rPr>
                        <a:t> </a:t>
                      </a:r>
                      <a:r>
                        <a:rPr lang="ru-RU" sz="1800" spc="-5" dirty="0" err="1">
                          <a:effectLst/>
                        </a:rPr>
                        <a:t>концен</a:t>
                      </a:r>
                      <a:r>
                        <a:rPr lang="ru-RU" sz="1800" spc="-5" dirty="0">
                          <a:effectLst/>
                        </a:rPr>
                        <a:t>-</a:t>
                      </a:r>
                      <a:r>
                        <a:rPr lang="ru-RU" sz="1800" spc="145" dirty="0">
                          <a:effectLst/>
                        </a:rPr>
                        <a:t> </a:t>
                      </a:r>
                      <a:r>
                        <a:rPr lang="ru-RU" sz="1800" spc="-5" dirty="0" err="1">
                          <a:effectLst/>
                        </a:rPr>
                        <a:t>трация</a:t>
                      </a:r>
                      <a:r>
                        <a:rPr lang="ru-RU" sz="1800" spc="-60" dirty="0">
                          <a:effectLst/>
                        </a:rPr>
                        <a:t> </a:t>
                      </a:r>
                      <a:r>
                        <a:rPr lang="ru-RU" sz="1800" dirty="0" err="1">
                          <a:effectLst/>
                        </a:rPr>
                        <a:t>произ</a:t>
                      </a:r>
                      <a:r>
                        <a:rPr lang="ru-RU" sz="1800" dirty="0">
                          <a:effectLst/>
                        </a:rPr>
                        <a:t>-</a:t>
                      </a:r>
                      <a:r>
                        <a:rPr lang="ru-RU" sz="1800" spc="140" dirty="0">
                          <a:effectLst/>
                        </a:rPr>
                        <a:t> </a:t>
                      </a:r>
                      <a:r>
                        <a:rPr lang="ru-RU" sz="1800" spc="-5" dirty="0" err="1">
                          <a:effectLst/>
                        </a:rPr>
                        <a:t>водства</a:t>
                      </a:r>
                      <a:r>
                        <a:rPr lang="ru-RU" sz="1800" spc="-30" dirty="0">
                          <a:effectLst/>
                        </a:rPr>
                        <a:t> </a:t>
                      </a:r>
                      <a:r>
                        <a:rPr lang="ru-RU" sz="1800" dirty="0">
                          <a:effectLst/>
                        </a:rPr>
                        <a:t>в</a:t>
                      </a:r>
                      <a:r>
                        <a:rPr lang="ru-RU" sz="1800" spc="-20" dirty="0">
                          <a:effectLst/>
                        </a:rPr>
                        <a:t> </a:t>
                      </a:r>
                      <a:r>
                        <a:rPr lang="ru-RU" sz="1800" dirty="0">
                          <a:effectLst/>
                        </a:rPr>
                        <a:t>кар-</a:t>
                      </a:r>
                      <a:r>
                        <a:rPr lang="ru-RU" sz="1800" spc="115" dirty="0">
                          <a:effectLst/>
                        </a:rPr>
                        <a:t> </a:t>
                      </a:r>
                      <a:r>
                        <a:rPr lang="ru-RU" sz="1800" spc="-5" dirty="0" err="1">
                          <a:effectLst/>
                        </a:rPr>
                        <a:t>телях</a:t>
                      </a:r>
                      <a:r>
                        <a:rPr lang="ru-RU" sz="1800" spc="-30" dirty="0">
                          <a:effectLst/>
                        </a:rPr>
                        <a:t> </a:t>
                      </a:r>
                      <a:r>
                        <a:rPr lang="ru-RU" sz="1800" dirty="0">
                          <a:effectLst/>
                        </a:rPr>
                        <a:t>и</a:t>
                      </a:r>
                      <a:r>
                        <a:rPr lang="ru-RU" sz="1800" spc="-20" dirty="0">
                          <a:effectLst/>
                        </a:rPr>
                        <a:t> </a:t>
                      </a:r>
                      <a:r>
                        <a:rPr lang="ru-RU" sz="1800" dirty="0" err="1">
                          <a:effectLst/>
                        </a:rPr>
                        <a:t>тре</a:t>
                      </a:r>
                      <a:r>
                        <a:rPr lang="ru-RU" sz="1800" dirty="0">
                          <a:effectLst/>
                        </a:rPr>
                        <a:t>-</a:t>
                      </a:r>
                      <a:r>
                        <a:rPr lang="ru-RU" sz="1800" spc="120" dirty="0">
                          <a:effectLst/>
                        </a:rPr>
                        <a:t> </a:t>
                      </a:r>
                      <a:r>
                        <a:rPr lang="ru-RU" sz="1800" spc="-5" dirty="0" err="1">
                          <a:effectLst/>
                        </a:rPr>
                        <a:t>стах</a:t>
                      </a:r>
                      <a:r>
                        <a:rPr lang="ru-RU" sz="1800" spc="-5" dirty="0">
                          <a:effectLst/>
                        </a:rPr>
                        <a:t>.</a:t>
                      </a:r>
                      <a:r>
                        <a:rPr lang="ru-RU" sz="1800" spc="-50" dirty="0">
                          <a:effectLst/>
                        </a:rPr>
                        <a:t> </a:t>
                      </a:r>
                      <a:r>
                        <a:rPr lang="ru-RU" sz="1800" dirty="0">
                          <a:effectLst/>
                        </a:rPr>
                        <a:t>Господ-</a:t>
                      </a:r>
                      <a:r>
                        <a:rPr lang="ru-RU" sz="1800" spc="120" dirty="0">
                          <a:effectLst/>
                        </a:rPr>
                        <a:t> </a:t>
                      </a:r>
                      <a:r>
                        <a:rPr lang="ru-RU" sz="1800" spc="-5" dirty="0" err="1">
                          <a:effectLst/>
                        </a:rPr>
                        <a:t>ство</a:t>
                      </a:r>
                      <a:r>
                        <a:rPr lang="ru-RU" sz="1800" spc="-50" dirty="0">
                          <a:effectLst/>
                        </a:rPr>
                        <a:t> </a:t>
                      </a:r>
                      <a:r>
                        <a:rPr lang="ru-RU" sz="1800" dirty="0" err="1">
                          <a:effectLst/>
                        </a:rPr>
                        <a:t>монопо</a:t>
                      </a:r>
                      <a:r>
                        <a:rPr lang="ru-RU" sz="1800" dirty="0">
                          <a:effectLst/>
                        </a:rPr>
                        <a:t>-</a:t>
                      </a:r>
                      <a:r>
                        <a:rPr lang="ru-RU" sz="1800" spc="115" dirty="0">
                          <a:effectLst/>
                        </a:rPr>
                        <a:t> </a:t>
                      </a:r>
                      <a:r>
                        <a:rPr lang="ru-RU" sz="1800" dirty="0" err="1">
                          <a:effectLst/>
                        </a:rPr>
                        <a:t>лий</a:t>
                      </a:r>
                      <a:r>
                        <a:rPr lang="ru-RU" sz="1800" spc="-30" dirty="0">
                          <a:effectLst/>
                        </a:rPr>
                        <a:t> </a:t>
                      </a:r>
                      <a:r>
                        <a:rPr lang="ru-RU" sz="1800" dirty="0">
                          <a:effectLst/>
                        </a:rPr>
                        <a:t>и</a:t>
                      </a:r>
                      <a:r>
                        <a:rPr lang="ru-RU" sz="1800" spc="-30" dirty="0">
                          <a:effectLst/>
                        </a:rPr>
                        <a:t> </a:t>
                      </a:r>
                      <a:r>
                        <a:rPr lang="ru-RU" sz="1800" dirty="0">
                          <a:effectLst/>
                        </a:rPr>
                        <a:t>олиго-</a:t>
                      </a:r>
                      <a:r>
                        <a:rPr lang="ru-RU" sz="1800" spc="110" dirty="0">
                          <a:effectLst/>
                        </a:rPr>
                        <a:t> </a:t>
                      </a:r>
                      <a:r>
                        <a:rPr lang="ru-RU" sz="1800" spc="-5" dirty="0" err="1">
                          <a:effectLst/>
                        </a:rPr>
                        <a:t>полии</a:t>
                      </a:r>
                      <a:r>
                        <a:rPr lang="ru-RU" sz="1800" spc="-5" dirty="0">
                          <a:effectLst/>
                        </a:rPr>
                        <a:t>.</a:t>
                      </a:r>
                      <a:r>
                        <a:rPr lang="ru-RU" sz="1800" spc="-45" dirty="0">
                          <a:effectLst/>
                        </a:rPr>
                        <a:t> </a:t>
                      </a:r>
                      <a:r>
                        <a:rPr lang="ru-RU" sz="1800" dirty="0">
                          <a:effectLst/>
                        </a:rPr>
                        <a:t>Кон-</a:t>
                      </a:r>
                      <a:r>
                        <a:rPr lang="ru-RU" sz="1800" spc="130" dirty="0">
                          <a:effectLst/>
                        </a:rPr>
                        <a:t> </a:t>
                      </a:r>
                      <a:r>
                        <a:rPr lang="ru-RU" sz="1800" dirty="0" err="1">
                          <a:effectLst/>
                        </a:rPr>
                        <a:t>центрация</a:t>
                      </a:r>
                      <a:r>
                        <a:rPr lang="ru-RU" sz="1800" dirty="0">
                          <a:effectLst/>
                        </a:rPr>
                        <a:t> </a:t>
                      </a:r>
                      <a:r>
                        <a:rPr lang="ru-RU" sz="1800" spc="-5" dirty="0">
                          <a:effectLst/>
                        </a:rPr>
                        <a:t>финансового</a:t>
                      </a:r>
                      <a:r>
                        <a:rPr lang="ru-RU" sz="1800" spc="100" dirty="0">
                          <a:effectLst/>
                        </a:rPr>
                        <a:t> </a:t>
                      </a:r>
                      <a:r>
                        <a:rPr lang="ru-RU" sz="1800" spc="-5" dirty="0">
                          <a:effectLst/>
                        </a:rPr>
                        <a:t>капитала</a:t>
                      </a:r>
                      <a:r>
                        <a:rPr lang="ru-RU" sz="1800" spc="-45" dirty="0">
                          <a:effectLst/>
                        </a:rPr>
                        <a:t> </a:t>
                      </a:r>
                      <a:r>
                        <a:rPr lang="ru-RU" sz="1800" dirty="0">
                          <a:effectLst/>
                        </a:rPr>
                        <a:t>в</a:t>
                      </a:r>
                      <a:r>
                        <a:rPr lang="ru-RU" sz="1800" spc="135" dirty="0">
                          <a:effectLst/>
                        </a:rPr>
                        <a:t> </a:t>
                      </a:r>
                      <a:r>
                        <a:rPr lang="ru-RU" sz="1800" spc="-5" dirty="0">
                          <a:effectLst/>
                        </a:rPr>
                        <a:t>банковской</a:t>
                      </a:r>
                      <a:r>
                        <a:rPr lang="ru-RU" sz="1800" spc="135" dirty="0">
                          <a:effectLst/>
                        </a:rPr>
                        <a:t> </a:t>
                      </a:r>
                      <a:r>
                        <a:rPr lang="ru-RU" sz="1800" spc="-5" dirty="0">
                          <a:effectLst/>
                        </a:rPr>
                        <a:t>системе.</a:t>
                      </a:r>
                      <a:r>
                        <a:rPr lang="ru-RU" sz="1800" spc="-50" dirty="0">
                          <a:effectLst/>
                        </a:rPr>
                        <a:t> </a:t>
                      </a:r>
                      <a:r>
                        <a:rPr lang="ru-RU" sz="1800" dirty="0">
                          <a:effectLst/>
                        </a:rPr>
                        <a:t>От-</a:t>
                      </a:r>
                      <a:r>
                        <a:rPr lang="ru-RU" sz="1800" spc="130" dirty="0">
                          <a:effectLst/>
                        </a:rPr>
                        <a:t> </a:t>
                      </a:r>
                      <a:r>
                        <a:rPr lang="ru-RU" sz="1800" spc="-5" dirty="0">
                          <a:effectLst/>
                        </a:rPr>
                        <a:t>деление</a:t>
                      </a:r>
                      <a:r>
                        <a:rPr lang="ru-RU" sz="1800" spc="115" dirty="0">
                          <a:effectLst/>
                        </a:rPr>
                        <a:t> </a:t>
                      </a:r>
                      <a:r>
                        <a:rPr lang="ru-RU" sz="1800" spc="-5" dirty="0">
                          <a:effectLst/>
                        </a:rPr>
                        <a:t>управления</a:t>
                      </a:r>
                      <a:r>
                        <a:rPr lang="ru-RU" sz="1800" spc="-60" dirty="0">
                          <a:effectLst/>
                        </a:rPr>
                        <a:t> </a:t>
                      </a:r>
                      <a:r>
                        <a:rPr lang="ru-RU" sz="1800" spc="5" dirty="0">
                          <a:effectLst/>
                        </a:rPr>
                        <a:t>от</a:t>
                      </a:r>
                      <a:endParaRPr lang="ru-RU" sz="1800" dirty="0">
                        <a:effectLst/>
                      </a:endParaRPr>
                    </a:p>
                    <a:p>
                      <a:pPr marL="19050" eaLnBrk="0" hangingPunct="0">
                        <a:lnSpc>
                          <a:spcPct val="115000"/>
                        </a:lnSpc>
                        <a:spcAft>
                          <a:spcPts val="0"/>
                        </a:spcAft>
                      </a:pPr>
                      <a:r>
                        <a:rPr lang="ru-RU" sz="1800" spc="-5" dirty="0">
                          <a:effectLst/>
                        </a:rPr>
                        <a:t>собственности</a:t>
                      </a:r>
                      <a:endParaRPr lang="ru-RU" sz="1800" dirty="0">
                        <a:effectLst/>
                        <a:latin typeface="Times New Roman"/>
                        <a:ea typeface="Times New Roman"/>
                      </a:endParaRPr>
                    </a:p>
                  </a:txBody>
                  <a:tcPr marL="0" marR="0" marT="0" marB="0"/>
                </a:tc>
                <a:tc>
                  <a:txBody>
                    <a:bodyPr/>
                    <a:lstStyle/>
                    <a:p>
                      <a:pPr marL="20320" marR="56515" eaLnBrk="0" hangingPunct="0">
                        <a:lnSpc>
                          <a:spcPct val="99000"/>
                        </a:lnSpc>
                        <a:spcAft>
                          <a:spcPts val="0"/>
                        </a:spcAft>
                      </a:pPr>
                      <a:r>
                        <a:rPr lang="ru-RU" sz="1800">
                          <a:effectLst/>
                        </a:rPr>
                        <a:t>Транснацио-</a:t>
                      </a:r>
                      <a:r>
                        <a:rPr lang="ru-RU" sz="1800" spc="105">
                          <a:effectLst/>
                        </a:rPr>
                        <a:t> </a:t>
                      </a:r>
                      <a:r>
                        <a:rPr lang="ru-RU" sz="1800" spc="-5">
                          <a:effectLst/>
                        </a:rPr>
                        <a:t>нальная</a:t>
                      </a:r>
                      <a:r>
                        <a:rPr lang="ru-RU" sz="1800" spc="-65">
                          <a:effectLst/>
                        </a:rPr>
                        <a:t> </a:t>
                      </a:r>
                      <a:r>
                        <a:rPr lang="ru-RU" sz="1800">
                          <a:effectLst/>
                        </a:rPr>
                        <a:t>корпо-</a:t>
                      </a:r>
                      <a:r>
                        <a:rPr lang="ru-RU" sz="1800" spc="145">
                          <a:effectLst/>
                        </a:rPr>
                        <a:t> </a:t>
                      </a:r>
                      <a:r>
                        <a:rPr lang="ru-RU" sz="1800" spc="-5">
                          <a:effectLst/>
                        </a:rPr>
                        <a:t>рация,</a:t>
                      </a:r>
                      <a:r>
                        <a:rPr lang="ru-RU" sz="1800" spc="-50">
                          <a:effectLst/>
                        </a:rPr>
                        <a:t> </a:t>
                      </a:r>
                      <a:r>
                        <a:rPr lang="ru-RU" sz="1800">
                          <a:effectLst/>
                        </a:rPr>
                        <a:t>олиго-</a:t>
                      </a:r>
                      <a:r>
                        <a:rPr lang="ru-RU" sz="1800" spc="120">
                          <a:effectLst/>
                        </a:rPr>
                        <a:t> </a:t>
                      </a:r>
                      <a:r>
                        <a:rPr lang="ru-RU" sz="1800">
                          <a:effectLst/>
                        </a:rPr>
                        <a:t>полии</a:t>
                      </a:r>
                      <a:r>
                        <a:rPr lang="ru-RU" sz="1800" spc="-40">
                          <a:effectLst/>
                        </a:rPr>
                        <a:t> </a:t>
                      </a:r>
                      <a:r>
                        <a:rPr lang="ru-RU" sz="1800" spc="-5">
                          <a:effectLst/>
                        </a:rPr>
                        <a:t>на</a:t>
                      </a:r>
                      <a:r>
                        <a:rPr lang="ru-RU" sz="1800" spc="-30">
                          <a:effectLst/>
                        </a:rPr>
                        <a:t> </a:t>
                      </a:r>
                      <a:r>
                        <a:rPr lang="ru-RU" sz="1800">
                          <a:effectLst/>
                        </a:rPr>
                        <a:t>миро-</a:t>
                      </a:r>
                      <a:r>
                        <a:rPr lang="ru-RU" sz="1800" spc="120">
                          <a:effectLst/>
                        </a:rPr>
                        <a:t> </a:t>
                      </a:r>
                      <a:r>
                        <a:rPr lang="ru-RU" sz="1800">
                          <a:effectLst/>
                        </a:rPr>
                        <a:t>вом</a:t>
                      </a:r>
                      <a:r>
                        <a:rPr lang="ru-RU" sz="1800" spc="-40">
                          <a:effectLst/>
                        </a:rPr>
                        <a:t> </a:t>
                      </a:r>
                      <a:r>
                        <a:rPr lang="ru-RU" sz="1800" spc="-5">
                          <a:effectLst/>
                        </a:rPr>
                        <a:t>рынке.</a:t>
                      </a:r>
                      <a:endParaRPr lang="ru-RU" sz="1800">
                        <a:effectLst/>
                      </a:endParaRPr>
                    </a:p>
                    <a:p>
                      <a:pPr marL="20320" marR="38100" eaLnBrk="0" hangingPunct="0">
                        <a:lnSpc>
                          <a:spcPct val="115000"/>
                        </a:lnSpc>
                        <a:spcAft>
                          <a:spcPts val="0"/>
                        </a:spcAft>
                      </a:pPr>
                      <a:r>
                        <a:rPr lang="ru-RU" sz="1800" spc="-5">
                          <a:effectLst/>
                        </a:rPr>
                        <a:t>Вертикальная</a:t>
                      </a:r>
                      <a:r>
                        <a:rPr lang="ru-RU" sz="1800" spc="100">
                          <a:effectLst/>
                        </a:rPr>
                        <a:t> </a:t>
                      </a:r>
                      <a:r>
                        <a:rPr lang="ru-RU" sz="1800" spc="-5">
                          <a:effectLst/>
                        </a:rPr>
                        <a:t>интеграция</a:t>
                      </a:r>
                      <a:r>
                        <a:rPr lang="ru-RU" sz="1800" spc="-55">
                          <a:effectLst/>
                        </a:rPr>
                        <a:t> </a:t>
                      </a:r>
                      <a:r>
                        <a:rPr lang="ru-RU" sz="1800">
                          <a:effectLst/>
                        </a:rPr>
                        <a:t>и</a:t>
                      </a:r>
                      <a:r>
                        <a:rPr lang="ru-RU" sz="1800" spc="145">
                          <a:effectLst/>
                        </a:rPr>
                        <a:t> </a:t>
                      </a:r>
                      <a:r>
                        <a:rPr lang="ru-RU" sz="1800">
                          <a:effectLst/>
                        </a:rPr>
                        <a:t>концентрация</a:t>
                      </a:r>
                      <a:r>
                        <a:rPr lang="ru-RU" sz="1800" spc="105">
                          <a:effectLst/>
                        </a:rPr>
                        <a:t> </a:t>
                      </a:r>
                      <a:r>
                        <a:rPr lang="ru-RU" sz="1800">
                          <a:effectLst/>
                        </a:rPr>
                        <a:t>производства.</a:t>
                      </a:r>
                      <a:r>
                        <a:rPr lang="ru-RU" sz="1800" spc="105">
                          <a:effectLst/>
                        </a:rPr>
                        <a:t> </a:t>
                      </a:r>
                      <a:r>
                        <a:rPr lang="ru-RU" sz="1800">
                          <a:effectLst/>
                        </a:rPr>
                        <a:t>Дивизиональ-</a:t>
                      </a:r>
                      <a:r>
                        <a:rPr lang="ru-RU" sz="1800" spc="110">
                          <a:effectLst/>
                        </a:rPr>
                        <a:t> </a:t>
                      </a:r>
                      <a:r>
                        <a:rPr lang="ru-RU" sz="1800" spc="-5">
                          <a:effectLst/>
                        </a:rPr>
                        <a:t>ный</a:t>
                      </a:r>
                      <a:r>
                        <a:rPr lang="ru-RU" sz="1800" spc="-60">
                          <a:effectLst/>
                        </a:rPr>
                        <a:t> </a:t>
                      </a:r>
                      <a:r>
                        <a:rPr lang="ru-RU" sz="1800">
                          <a:effectLst/>
                        </a:rPr>
                        <a:t>иерархиче-</a:t>
                      </a:r>
                      <a:r>
                        <a:rPr lang="ru-RU" sz="1800" spc="115">
                          <a:effectLst/>
                        </a:rPr>
                        <a:t> </a:t>
                      </a:r>
                      <a:r>
                        <a:rPr lang="ru-RU" sz="1800">
                          <a:effectLst/>
                        </a:rPr>
                        <a:t>ский</a:t>
                      </a:r>
                      <a:r>
                        <a:rPr lang="ru-RU" sz="1800" spc="-65">
                          <a:effectLst/>
                        </a:rPr>
                        <a:t> </a:t>
                      </a:r>
                      <a:r>
                        <a:rPr lang="ru-RU" sz="1800">
                          <a:effectLst/>
                        </a:rPr>
                        <a:t>контроль</a:t>
                      </a:r>
                    </a:p>
                    <a:p>
                      <a:pPr marL="20320" marR="95885" eaLnBrk="0" hangingPunct="0">
                        <a:lnSpc>
                          <a:spcPct val="115000"/>
                        </a:lnSpc>
                        <a:spcAft>
                          <a:spcPts val="0"/>
                        </a:spcAft>
                      </a:pPr>
                      <a:r>
                        <a:rPr lang="ru-RU" sz="1800">
                          <a:effectLst/>
                        </a:rPr>
                        <a:t>и</a:t>
                      </a:r>
                      <a:r>
                        <a:rPr lang="ru-RU" sz="1800" spc="-70">
                          <a:effectLst/>
                        </a:rPr>
                        <a:t> </a:t>
                      </a:r>
                      <a:r>
                        <a:rPr lang="ru-RU" sz="1800">
                          <a:effectLst/>
                        </a:rPr>
                        <a:t>доминирова-</a:t>
                      </a:r>
                      <a:r>
                        <a:rPr lang="ru-RU" sz="1800" spc="105">
                          <a:effectLst/>
                        </a:rPr>
                        <a:t> </a:t>
                      </a:r>
                      <a:r>
                        <a:rPr lang="ru-RU" sz="1800" spc="-5">
                          <a:effectLst/>
                        </a:rPr>
                        <a:t>ние</a:t>
                      </a:r>
                      <a:r>
                        <a:rPr lang="ru-RU" sz="1800" spc="-55">
                          <a:effectLst/>
                        </a:rPr>
                        <a:t> </a:t>
                      </a:r>
                      <a:r>
                        <a:rPr lang="ru-RU" sz="1800">
                          <a:effectLst/>
                        </a:rPr>
                        <a:t>техност-</a:t>
                      </a:r>
                      <a:r>
                        <a:rPr lang="ru-RU" sz="1800" spc="125">
                          <a:effectLst/>
                        </a:rPr>
                        <a:t> </a:t>
                      </a:r>
                      <a:r>
                        <a:rPr lang="ru-RU" sz="1800" spc="-5">
                          <a:effectLst/>
                        </a:rPr>
                        <a:t>руктуры</a:t>
                      </a:r>
                      <a:r>
                        <a:rPr lang="ru-RU" sz="1800" spc="-30">
                          <a:effectLst/>
                        </a:rPr>
                        <a:t> </a:t>
                      </a:r>
                      <a:r>
                        <a:rPr lang="ru-RU" sz="1800">
                          <a:effectLst/>
                        </a:rPr>
                        <a:t>в</a:t>
                      </a:r>
                      <a:r>
                        <a:rPr lang="ru-RU" sz="1800" spc="-25">
                          <a:effectLst/>
                        </a:rPr>
                        <a:t> </a:t>
                      </a:r>
                      <a:r>
                        <a:rPr lang="ru-RU" sz="1800">
                          <a:effectLst/>
                        </a:rPr>
                        <a:t>ор-</a:t>
                      </a:r>
                      <a:r>
                        <a:rPr lang="ru-RU" sz="1800" spc="135">
                          <a:effectLst/>
                        </a:rPr>
                        <a:t> </a:t>
                      </a:r>
                      <a:r>
                        <a:rPr lang="ru-RU" sz="1800" spc="-5">
                          <a:effectLst/>
                        </a:rPr>
                        <a:t>ганизациях</a:t>
                      </a:r>
                      <a:endParaRPr lang="ru-RU" sz="1800">
                        <a:effectLst/>
                        <a:latin typeface="Times New Roman"/>
                        <a:ea typeface="Times New Roman"/>
                      </a:endParaRPr>
                    </a:p>
                  </a:txBody>
                  <a:tcPr marL="0" marR="0" marT="0" marB="0"/>
                </a:tc>
                <a:tc>
                  <a:txBody>
                    <a:bodyPr/>
                    <a:lstStyle/>
                    <a:p>
                      <a:pPr marL="19050" marR="54610" eaLnBrk="0" hangingPunct="0">
                        <a:lnSpc>
                          <a:spcPct val="115000"/>
                        </a:lnSpc>
                        <a:spcAft>
                          <a:spcPts val="0"/>
                        </a:spcAft>
                      </a:pPr>
                      <a:r>
                        <a:rPr lang="ru-RU" sz="1800" spc="-5">
                          <a:effectLst/>
                        </a:rPr>
                        <a:t>Междуна-</a:t>
                      </a:r>
                      <a:r>
                        <a:rPr lang="ru-RU" sz="1800" spc="135">
                          <a:effectLst/>
                        </a:rPr>
                        <a:t> </a:t>
                      </a:r>
                      <a:r>
                        <a:rPr lang="ru-RU" sz="1800">
                          <a:effectLst/>
                        </a:rPr>
                        <a:t>родная</a:t>
                      </a:r>
                      <a:r>
                        <a:rPr lang="ru-RU" sz="1800" spc="-55">
                          <a:effectLst/>
                        </a:rPr>
                        <a:t> </a:t>
                      </a:r>
                      <a:r>
                        <a:rPr lang="ru-RU" sz="1800">
                          <a:effectLst/>
                        </a:rPr>
                        <a:t>инте-</a:t>
                      </a:r>
                      <a:r>
                        <a:rPr lang="ru-RU" sz="1800" spc="105">
                          <a:effectLst/>
                        </a:rPr>
                        <a:t> </a:t>
                      </a:r>
                      <a:r>
                        <a:rPr lang="ru-RU" sz="1800" spc="-5">
                          <a:effectLst/>
                        </a:rPr>
                        <a:t>грация</a:t>
                      </a:r>
                      <a:r>
                        <a:rPr lang="ru-RU" sz="1800" spc="-50">
                          <a:effectLst/>
                        </a:rPr>
                        <a:t> </a:t>
                      </a:r>
                      <a:r>
                        <a:rPr lang="ru-RU" sz="1800">
                          <a:effectLst/>
                        </a:rPr>
                        <a:t>мел-</a:t>
                      </a:r>
                      <a:r>
                        <a:rPr lang="ru-RU" sz="1800" spc="125">
                          <a:effectLst/>
                        </a:rPr>
                        <a:t> </a:t>
                      </a:r>
                      <a:r>
                        <a:rPr lang="ru-RU" sz="1800">
                          <a:effectLst/>
                        </a:rPr>
                        <a:t>ких</a:t>
                      </a:r>
                      <a:r>
                        <a:rPr lang="ru-RU" sz="1800" spc="-30">
                          <a:effectLst/>
                        </a:rPr>
                        <a:t> </a:t>
                      </a:r>
                      <a:r>
                        <a:rPr lang="ru-RU" sz="1800">
                          <a:effectLst/>
                        </a:rPr>
                        <a:t>и</a:t>
                      </a:r>
                      <a:r>
                        <a:rPr lang="ru-RU" sz="1800" spc="-25">
                          <a:effectLst/>
                        </a:rPr>
                        <a:t> </a:t>
                      </a:r>
                      <a:r>
                        <a:rPr lang="ru-RU" sz="1800">
                          <a:effectLst/>
                        </a:rPr>
                        <a:t>сред-</a:t>
                      </a:r>
                      <a:r>
                        <a:rPr lang="ru-RU" sz="1800" spc="110">
                          <a:effectLst/>
                        </a:rPr>
                        <a:t> </a:t>
                      </a:r>
                      <a:r>
                        <a:rPr lang="ru-RU" sz="1800">
                          <a:effectLst/>
                        </a:rPr>
                        <a:t>них</a:t>
                      </a:r>
                      <a:r>
                        <a:rPr lang="ru-RU" sz="1800" spc="-30">
                          <a:effectLst/>
                        </a:rPr>
                        <a:t> </a:t>
                      </a:r>
                      <a:r>
                        <a:rPr lang="ru-RU" sz="1800" spc="-5">
                          <a:effectLst/>
                        </a:rPr>
                        <a:t>фирм</a:t>
                      </a:r>
                      <a:r>
                        <a:rPr lang="ru-RU" sz="1800" spc="-20">
                          <a:effectLst/>
                        </a:rPr>
                        <a:t> </a:t>
                      </a:r>
                      <a:r>
                        <a:rPr lang="ru-RU" sz="1800" spc="-5">
                          <a:effectLst/>
                        </a:rPr>
                        <a:t>на</a:t>
                      </a:r>
                      <a:r>
                        <a:rPr lang="ru-RU" sz="1800" spc="110">
                          <a:effectLst/>
                        </a:rPr>
                        <a:t> </a:t>
                      </a:r>
                      <a:r>
                        <a:rPr lang="ru-RU" sz="1800" spc="-5">
                          <a:effectLst/>
                        </a:rPr>
                        <a:t>основе</a:t>
                      </a:r>
                      <a:r>
                        <a:rPr lang="ru-RU" sz="1800" spc="-45">
                          <a:effectLst/>
                        </a:rPr>
                        <a:t> </a:t>
                      </a:r>
                      <a:r>
                        <a:rPr lang="ru-RU" sz="1800">
                          <a:effectLst/>
                        </a:rPr>
                        <a:t>ин-</a:t>
                      </a:r>
                      <a:r>
                        <a:rPr lang="ru-RU" sz="1800" spc="125">
                          <a:effectLst/>
                        </a:rPr>
                        <a:t> </a:t>
                      </a:r>
                      <a:r>
                        <a:rPr lang="ru-RU" sz="1800" spc="-5">
                          <a:effectLst/>
                        </a:rPr>
                        <a:t>формацион-</a:t>
                      </a:r>
                      <a:r>
                        <a:rPr lang="ru-RU" sz="1800" spc="130">
                          <a:effectLst/>
                        </a:rPr>
                        <a:t> </a:t>
                      </a:r>
                      <a:r>
                        <a:rPr lang="ru-RU" sz="1800" spc="-5">
                          <a:effectLst/>
                        </a:rPr>
                        <a:t>ных</a:t>
                      </a:r>
                      <a:r>
                        <a:rPr lang="ru-RU" sz="1800" spc="-50">
                          <a:effectLst/>
                        </a:rPr>
                        <a:t> </a:t>
                      </a:r>
                      <a:r>
                        <a:rPr lang="ru-RU" sz="1800">
                          <a:effectLst/>
                        </a:rPr>
                        <a:t>техноло-</a:t>
                      </a:r>
                      <a:r>
                        <a:rPr lang="ru-RU" sz="1800" spc="110">
                          <a:effectLst/>
                        </a:rPr>
                        <a:t> </a:t>
                      </a:r>
                      <a:r>
                        <a:rPr lang="ru-RU" sz="1800" spc="-5">
                          <a:effectLst/>
                        </a:rPr>
                        <a:t>гий,</a:t>
                      </a:r>
                      <a:r>
                        <a:rPr lang="ru-RU" sz="1800" spc="-40">
                          <a:effectLst/>
                        </a:rPr>
                        <a:t> </a:t>
                      </a:r>
                      <a:r>
                        <a:rPr lang="ru-RU" sz="1800" spc="-5">
                          <a:effectLst/>
                        </a:rPr>
                        <a:t>интегра-</a:t>
                      </a:r>
                      <a:r>
                        <a:rPr lang="ru-RU" sz="1800" spc="140">
                          <a:effectLst/>
                        </a:rPr>
                        <a:t> </a:t>
                      </a:r>
                      <a:r>
                        <a:rPr lang="ru-RU" sz="1800">
                          <a:effectLst/>
                        </a:rPr>
                        <a:t>ция</a:t>
                      </a:r>
                      <a:r>
                        <a:rPr lang="ru-RU" sz="1800" spc="-45">
                          <a:effectLst/>
                        </a:rPr>
                        <a:t> </a:t>
                      </a:r>
                      <a:r>
                        <a:rPr lang="ru-RU" sz="1800">
                          <a:effectLst/>
                        </a:rPr>
                        <a:t>произ-</a:t>
                      </a:r>
                      <a:r>
                        <a:rPr lang="ru-RU" sz="1800" spc="115">
                          <a:effectLst/>
                        </a:rPr>
                        <a:t> </a:t>
                      </a:r>
                      <a:r>
                        <a:rPr lang="ru-RU" sz="1800" spc="-5">
                          <a:effectLst/>
                        </a:rPr>
                        <a:t>водства</a:t>
                      </a:r>
                      <a:r>
                        <a:rPr lang="ru-RU" sz="1800" spc="-25">
                          <a:effectLst/>
                        </a:rPr>
                        <a:t> </a:t>
                      </a:r>
                      <a:r>
                        <a:rPr lang="ru-RU" sz="1800">
                          <a:effectLst/>
                        </a:rPr>
                        <a:t>и</a:t>
                      </a:r>
                      <a:r>
                        <a:rPr lang="ru-RU" sz="1800" spc="115">
                          <a:effectLst/>
                        </a:rPr>
                        <a:t> </a:t>
                      </a:r>
                      <a:r>
                        <a:rPr lang="ru-RU" sz="1800" spc="-5">
                          <a:effectLst/>
                        </a:rPr>
                        <a:t>сбыта.</a:t>
                      </a:r>
                      <a:r>
                        <a:rPr lang="ru-RU" sz="1800" spc="-40">
                          <a:effectLst/>
                        </a:rPr>
                        <a:t> </a:t>
                      </a:r>
                      <a:r>
                        <a:rPr lang="ru-RU" sz="1800">
                          <a:effectLst/>
                        </a:rPr>
                        <a:t>По-</a:t>
                      </a:r>
                      <a:r>
                        <a:rPr lang="ru-RU" sz="1800" spc="130">
                          <a:effectLst/>
                        </a:rPr>
                        <a:t> </a:t>
                      </a:r>
                      <a:r>
                        <a:rPr lang="ru-RU" sz="1800">
                          <a:effectLst/>
                        </a:rPr>
                        <a:t>ставки</a:t>
                      </a:r>
                      <a:r>
                        <a:rPr lang="ru-RU" sz="1800" spc="-45">
                          <a:effectLst/>
                        </a:rPr>
                        <a:t> </a:t>
                      </a:r>
                      <a:r>
                        <a:rPr lang="ru-RU" sz="1800" spc="-5">
                          <a:effectLst/>
                        </a:rPr>
                        <a:t>«как</a:t>
                      </a:r>
                      <a:r>
                        <a:rPr lang="ru-RU" sz="1800" spc="105">
                          <a:effectLst/>
                        </a:rPr>
                        <a:t> </a:t>
                      </a:r>
                      <a:r>
                        <a:rPr lang="ru-RU" sz="1800">
                          <a:effectLst/>
                        </a:rPr>
                        <a:t>раз</a:t>
                      </a:r>
                      <a:r>
                        <a:rPr lang="ru-RU" sz="1800" spc="-55">
                          <a:effectLst/>
                        </a:rPr>
                        <a:t> </a:t>
                      </a:r>
                      <a:r>
                        <a:rPr lang="ru-RU" sz="1800">
                          <a:effectLst/>
                        </a:rPr>
                        <a:t>вовремя»</a:t>
                      </a:r>
                      <a:endParaRPr lang="ru-RU" sz="1800">
                        <a:effectLst/>
                        <a:latin typeface="Times New Roman"/>
                        <a:ea typeface="Times New Roman"/>
                      </a:endParaRPr>
                    </a:p>
                  </a:txBody>
                  <a:tcPr marL="0" marR="0" marT="0" marB="0"/>
                </a:tc>
                <a:tc>
                  <a:txBody>
                    <a:bodyPr/>
                    <a:lstStyle/>
                    <a:p>
                      <a:pPr marL="19050" marR="60325" eaLnBrk="0" hangingPunct="0">
                        <a:lnSpc>
                          <a:spcPct val="115000"/>
                        </a:lnSpc>
                        <a:spcAft>
                          <a:spcPts val="0"/>
                        </a:spcAft>
                      </a:pPr>
                      <a:r>
                        <a:rPr lang="ru-RU" sz="1800" dirty="0" err="1">
                          <a:effectLst/>
                        </a:rPr>
                        <a:t>Стратегиче</a:t>
                      </a:r>
                      <a:r>
                        <a:rPr lang="ru-RU" sz="1800" dirty="0">
                          <a:effectLst/>
                        </a:rPr>
                        <a:t>-</a:t>
                      </a:r>
                      <a:r>
                        <a:rPr lang="ru-RU" sz="1800" spc="105" dirty="0">
                          <a:effectLst/>
                        </a:rPr>
                        <a:t> </a:t>
                      </a:r>
                      <a:r>
                        <a:rPr lang="ru-RU" sz="1800" spc="-5" dirty="0" err="1">
                          <a:effectLst/>
                        </a:rPr>
                        <a:t>ские</a:t>
                      </a:r>
                      <a:r>
                        <a:rPr lang="ru-RU" sz="1800" spc="-60" dirty="0">
                          <a:effectLst/>
                        </a:rPr>
                        <a:t> </a:t>
                      </a:r>
                      <a:r>
                        <a:rPr lang="ru-RU" sz="1800" spc="-5" dirty="0">
                          <a:effectLst/>
                        </a:rPr>
                        <a:t>альянсы.</a:t>
                      </a:r>
                      <a:r>
                        <a:rPr lang="ru-RU" sz="1800" spc="145" dirty="0">
                          <a:effectLst/>
                        </a:rPr>
                        <a:t> </a:t>
                      </a:r>
                      <a:r>
                        <a:rPr lang="ru-RU" sz="1800" spc="145" dirty="0" err="1" smtClean="0">
                          <a:effectLst/>
                        </a:rPr>
                        <a:t>Кластеры.</a:t>
                      </a:r>
                      <a:r>
                        <a:rPr lang="ru-RU" sz="1800" spc="-5" dirty="0" err="1" smtClean="0">
                          <a:effectLst/>
                        </a:rPr>
                        <a:t>Интеграцион</a:t>
                      </a:r>
                      <a:r>
                        <a:rPr lang="ru-RU" sz="1800" spc="-5" dirty="0" smtClean="0">
                          <a:effectLst/>
                        </a:rPr>
                        <a:t>-</a:t>
                      </a:r>
                      <a:r>
                        <a:rPr lang="ru-RU" sz="1800" spc="110" dirty="0" smtClean="0">
                          <a:effectLst/>
                        </a:rPr>
                        <a:t> </a:t>
                      </a:r>
                      <a:r>
                        <a:rPr lang="ru-RU" sz="1800" spc="-5" dirty="0" err="1">
                          <a:effectLst/>
                        </a:rPr>
                        <a:t>ные</a:t>
                      </a:r>
                      <a:r>
                        <a:rPr lang="ru-RU" sz="1800" spc="-65" dirty="0">
                          <a:effectLst/>
                        </a:rPr>
                        <a:t> </a:t>
                      </a:r>
                      <a:r>
                        <a:rPr lang="ru-RU" sz="1800" spc="-5" dirty="0">
                          <a:effectLst/>
                        </a:rPr>
                        <a:t>структуры</a:t>
                      </a:r>
                      <a:r>
                        <a:rPr lang="ru-RU" sz="1800" spc="140" dirty="0">
                          <a:effectLst/>
                        </a:rPr>
                        <a:t> </a:t>
                      </a:r>
                      <a:r>
                        <a:rPr lang="ru-RU" sz="1800" dirty="0">
                          <a:effectLst/>
                        </a:rPr>
                        <a:t>бизнеса,</a:t>
                      </a:r>
                      <a:r>
                        <a:rPr lang="ru-RU" sz="1800" spc="-60" dirty="0">
                          <a:effectLst/>
                        </a:rPr>
                        <a:t> </a:t>
                      </a:r>
                      <a:r>
                        <a:rPr lang="ru-RU" sz="1800" spc="-5" dirty="0">
                          <a:effectLst/>
                        </a:rPr>
                        <a:t>науки</a:t>
                      </a:r>
                      <a:r>
                        <a:rPr lang="ru-RU" sz="1800" spc="125" dirty="0">
                          <a:effectLst/>
                        </a:rPr>
                        <a:t> </a:t>
                      </a:r>
                      <a:r>
                        <a:rPr lang="ru-RU" sz="1800" dirty="0">
                          <a:effectLst/>
                        </a:rPr>
                        <a:t>и</a:t>
                      </a:r>
                      <a:r>
                        <a:rPr lang="ru-RU" sz="1800" spc="-70" dirty="0">
                          <a:effectLst/>
                        </a:rPr>
                        <a:t> </a:t>
                      </a:r>
                      <a:r>
                        <a:rPr lang="ru-RU" sz="1800" spc="-5" dirty="0">
                          <a:effectLst/>
                        </a:rPr>
                        <a:t>образования,</a:t>
                      </a:r>
                      <a:r>
                        <a:rPr lang="ru-RU" sz="1800" spc="140" dirty="0">
                          <a:effectLst/>
                        </a:rPr>
                        <a:t> </a:t>
                      </a:r>
                      <a:r>
                        <a:rPr lang="ru-RU" sz="1800" dirty="0">
                          <a:effectLst/>
                        </a:rPr>
                        <a:t>технопарки, </a:t>
                      </a:r>
                      <a:r>
                        <a:rPr lang="ru-RU" sz="1800" spc="-5" dirty="0" err="1">
                          <a:effectLst/>
                        </a:rPr>
                        <a:t>государствен</a:t>
                      </a:r>
                      <a:r>
                        <a:rPr lang="ru-RU" sz="1800" spc="-5" dirty="0">
                          <a:effectLst/>
                        </a:rPr>
                        <a:t>-</a:t>
                      </a:r>
                      <a:r>
                        <a:rPr lang="ru-RU" sz="1800" spc="120" dirty="0">
                          <a:effectLst/>
                        </a:rPr>
                        <a:t> </a:t>
                      </a:r>
                      <a:r>
                        <a:rPr lang="ru-RU" sz="1800" spc="-5" dirty="0">
                          <a:effectLst/>
                        </a:rPr>
                        <a:t>но-частное</a:t>
                      </a:r>
                      <a:r>
                        <a:rPr lang="ru-RU" sz="1800" spc="145" dirty="0">
                          <a:effectLst/>
                        </a:rPr>
                        <a:t> </a:t>
                      </a:r>
                      <a:r>
                        <a:rPr lang="ru-RU" sz="1800" spc="-5" dirty="0">
                          <a:effectLst/>
                        </a:rPr>
                        <a:t>партнерство</a:t>
                      </a:r>
                      <a:endParaRPr lang="ru-RU"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180786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4186537207"/>
              </p:ext>
            </p:extLst>
          </p:nvPr>
        </p:nvGraphicFramePr>
        <p:xfrm>
          <a:off x="0" y="0"/>
          <a:ext cx="9143999" cy="6858000"/>
        </p:xfrm>
        <a:graphic>
          <a:graphicData uri="http://schemas.openxmlformats.org/drawingml/2006/table">
            <a:tbl>
              <a:tblPr>
                <a:tableStyleId>{5C22544A-7EE6-4342-B048-85BDC9FD1C3A}</a:tableStyleId>
              </a:tblPr>
              <a:tblGrid>
                <a:gridCol w="1614763"/>
                <a:gridCol w="1042671"/>
                <a:gridCol w="1277010"/>
                <a:gridCol w="1275112"/>
                <a:gridCol w="1382321"/>
                <a:gridCol w="1208701"/>
                <a:gridCol w="1343421"/>
              </a:tblGrid>
              <a:tr h="6858000">
                <a:tc>
                  <a:txBody>
                    <a:bodyPr/>
                    <a:lstStyle/>
                    <a:p>
                      <a:pPr marL="19050" eaLnBrk="0" hangingPunct="0">
                        <a:lnSpc>
                          <a:spcPct val="100000"/>
                        </a:lnSpc>
                        <a:spcAft>
                          <a:spcPts val="0"/>
                        </a:spcAft>
                      </a:pPr>
                      <a:r>
                        <a:rPr lang="ru-RU" sz="2400" spc="-5" dirty="0">
                          <a:solidFill>
                            <a:srgbClr val="FF0000"/>
                          </a:solidFill>
                          <a:effectLst/>
                          <a:latin typeface="Franklin Gothic Heavy" pitchFamily="34" charset="0"/>
                        </a:rPr>
                        <a:t>Организация</a:t>
                      </a:r>
                      <a:r>
                        <a:rPr lang="ru-RU" sz="2400" spc="-70" dirty="0">
                          <a:solidFill>
                            <a:srgbClr val="FF0000"/>
                          </a:solidFill>
                          <a:effectLst/>
                          <a:latin typeface="Franklin Gothic Heavy" pitchFamily="34" charset="0"/>
                        </a:rPr>
                        <a:t> </a:t>
                      </a:r>
                      <a:r>
                        <a:rPr lang="ru-RU" sz="2400" dirty="0">
                          <a:solidFill>
                            <a:srgbClr val="FF0000"/>
                          </a:solidFill>
                          <a:effectLst/>
                          <a:latin typeface="Franklin Gothic Heavy" pitchFamily="34" charset="0"/>
                        </a:rPr>
                        <a:t>ин-</a:t>
                      </a:r>
                    </a:p>
                    <a:p>
                      <a:pPr marL="19050" eaLnBrk="0" hangingPunct="0">
                        <a:lnSpc>
                          <a:spcPct val="100000"/>
                        </a:lnSpc>
                        <a:spcAft>
                          <a:spcPts val="0"/>
                        </a:spcAft>
                      </a:pPr>
                      <a:r>
                        <a:rPr lang="ru-RU" sz="2400" dirty="0" err="1">
                          <a:solidFill>
                            <a:srgbClr val="FF0000"/>
                          </a:solidFill>
                          <a:effectLst/>
                          <a:latin typeface="Franklin Gothic Heavy" pitchFamily="34" charset="0"/>
                        </a:rPr>
                        <a:t>новационной</a:t>
                      </a:r>
                      <a:r>
                        <a:rPr lang="ru-RU" sz="2400" spc="-75" dirty="0">
                          <a:solidFill>
                            <a:srgbClr val="FF0000"/>
                          </a:solidFill>
                          <a:effectLst/>
                          <a:latin typeface="Franklin Gothic Heavy" pitchFamily="34" charset="0"/>
                        </a:rPr>
                        <a:t> </a:t>
                      </a:r>
                      <a:r>
                        <a:rPr lang="ru-RU" sz="2400" dirty="0" err="1">
                          <a:solidFill>
                            <a:srgbClr val="FF0000"/>
                          </a:solidFill>
                          <a:effectLst/>
                          <a:latin typeface="Franklin Gothic Heavy" pitchFamily="34" charset="0"/>
                        </a:rPr>
                        <a:t>ак</a:t>
                      </a:r>
                      <a:r>
                        <a:rPr lang="ru-RU" sz="2400" dirty="0">
                          <a:solidFill>
                            <a:srgbClr val="FF0000"/>
                          </a:solidFill>
                          <a:effectLst/>
                          <a:latin typeface="Franklin Gothic Heavy" pitchFamily="34" charset="0"/>
                        </a:rPr>
                        <a:t>-</a:t>
                      </a:r>
                    </a:p>
                    <a:p>
                      <a:pPr marL="19050" eaLnBrk="0" hangingPunct="0">
                        <a:lnSpc>
                          <a:spcPct val="100000"/>
                        </a:lnSpc>
                        <a:spcAft>
                          <a:spcPts val="0"/>
                        </a:spcAft>
                      </a:pPr>
                      <a:r>
                        <a:rPr lang="ru-RU" sz="2400" spc="-5" dirty="0" err="1">
                          <a:solidFill>
                            <a:srgbClr val="FF0000"/>
                          </a:solidFill>
                          <a:effectLst/>
                          <a:latin typeface="Franklin Gothic Heavy" pitchFamily="34" charset="0"/>
                        </a:rPr>
                        <a:t>тивности</a:t>
                      </a:r>
                      <a:r>
                        <a:rPr lang="ru-RU" sz="2400" spc="-40" dirty="0">
                          <a:solidFill>
                            <a:srgbClr val="FF0000"/>
                          </a:solidFill>
                          <a:effectLst/>
                          <a:latin typeface="Franklin Gothic Heavy" pitchFamily="34" charset="0"/>
                        </a:rPr>
                        <a:t> </a:t>
                      </a:r>
                      <a:r>
                        <a:rPr lang="ru-RU" sz="2400" dirty="0">
                          <a:solidFill>
                            <a:srgbClr val="FF0000"/>
                          </a:solidFill>
                          <a:effectLst/>
                          <a:latin typeface="Franklin Gothic Heavy" pitchFamily="34" charset="0"/>
                        </a:rPr>
                        <a:t>в</a:t>
                      </a:r>
                      <a:r>
                        <a:rPr lang="ru-RU" sz="2400" spc="-35" dirty="0">
                          <a:solidFill>
                            <a:srgbClr val="FF0000"/>
                          </a:solidFill>
                          <a:effectLst/>
                          <a:latin typeface="Franklin Gothic Heavy" pitchFamily="34" charset="0"/>
                        </a:rPr>
                        <a:t> </a:t>
                      </a:r>
                      <a:r>
                        <a:rPr lang="ru-RU" sz="2400" spc="-5" dirty="0" err="1">
                          <a:solidFill>
                            <a:srgbClr val="FF0000"/>
                          </a:solidFill>
                          <a:effectLst/>
                          <a:latin typeface="Franklin Gothic Heavy" pitchFamily="34" charset="0"/>
                        </a:rPr>
                        <a:t>стра</a:t>
                      </a:r>
                      <a:r>
                        <a:rPr lang="ru-RU" sz="2400" spc="-5" dirty="0">
                          <a:solidFill>
                            <a:srgbClr val="FF0000"/>
                          </a:solidFill>
                          <a:effectLst/>
                          <a:latin typeface="Franklin Gothic Heavy" pitchFamily="34" charset="0"/>
                        </a:rPr>
                        <a:t>-</a:t>
                      </a:r>
                      <a:endParaRPr lang="ru-RU" sz="2400" dirty="0">
                        <a:solidFill>
                          <a:srgbClr val="FF0000"/>
                        </a:solidFill>
                        <a:effectLst/>
                        <a:latin typeface="Franklin Gothic Heavy" pitchFamily="34" charset="0"/>
                      </a:endParaRPr>
                    </a:p>
                    <a:p>
                      <a:pPr marL="19050" eaLnBrk="0" hangingPunct="0">
                        <a:lnSpc>
                          <a:spcPct val="100000"/>
                        </a:lnSpc>
                        <a:spcAft>
                          <a:spcPts val="0"/>
                        </a:spcAft>
                      </a:pPr>
                      <a:r>
                        <a:rPr lang="ru-RU" sz="2400" dirty="0">
                          <a:solidFill>
                            <a:srgbClr val="FF0000"/>
                          </a:solidFill>
                          <a:effectLst/>
                          <a:latin typeface="Franklin Gothic Heavy" pitchFamily="34" charset="0"/>
                        </a:rPr>
                        <a:t>нах-лидерах</a:t>
                      </a:r>
                      <a:endParaRPr lang="ru-RU" sz="2400" dirty="0">
                        <a:solidFill>
                          <a:srgbClr val="FF0000"/>
                        </a:solidFill>
                        <a:effectLst/>
                        <a:latin typeface="Franklin Gothic Heavy" pitchFamily="34" charset="0"/>
                        <a:ea typeface="Times New Roman"/>
                      </a:endParaRPr>
                    </a:p>
                  </a:txBody>
                  <a:tcPr marL="0" marR="0" marT="0" marB="0"/>
                </a:tc>
                <a:tc>
                  <a:txBody>
                    <a:bodyPr/>
                    <a:lstStyle/>
                    <a:p>
                      <a:pPr marL="19050" eaLnBrk="0" hangingPunct="0">
                        <a:lnSpc>
                          <a:spcPct val="100000"/>
                        </a:lnSpc>
                        <a:spcAft>
                          <a:spcPts val="0"/>
                        </a:spcAft>
                      </a:pPr>
                      <a:r>
                        <a:rPr lang="ru-RU" sz="1400">
                          <a:effectLst/>
                        </a:rPr>
                        <a:t>Организа-</a:t>
                      </a:r>
                    </a:p>
                    <a:p>
                      <a:pPr marL="19050" eaLnBrk="0" hangingPunct="0">
                        <a:lnSpc>
                          <a:spcPct val="100000"/>
                        </a:lnSpc>
                        <a:spcAft>
                          <a:spcPts val="0"/>
                        </a:spcAft>
                      </a:pPr>
                      <a:r>
                        <a:rPr lang="ru-RU" sz="1400">
                          <a:effectLst/>
                        </a:rPr>
                        <a:t>ция</a:t>
                      </a:r>
                      <a:r>
                        <a:rPr lang="ru-RU" sz="1400" spc="-40">
                          <a:effectLst/>
                        </a:rPr>
                        <a:t> </a:t>
                      </a:r>
                      <a:r>
                        <a:rPr lang="ru-RU" sz="1400" spc="-5">
                          <a:effectLst/>
                        </a:rPr>
                        <a:t>науч-</a:t>
                      </a:r>
                      <a:endParaRPr lang="ru-RU" sz="1400">
                        <a:effectLst/>
                      </a:endParaRPr>
                    </a:p>
                    <a:p>
                      <a:pPr marL="19050" eaLnBrk="0" hangingPunct="0">
                        <a:lnSpc>
                          <a:spcPct val="100000"/>
                        </a:lnSpc>
                        <a:spcAft>
                          <a:spcPts val="0"/>
                        </a:spcAft>
                      </a:pPr>
                      <a:r>
                        <a:rPr lang="ru-RU" sz="1400" spc="-5">
                          <a:effectLst/>
                        </a:rPr>
                        <a:t>ных</a:t>
                      </a:r>
                      <a:r>
                        <a:rPr lang="ru-RU" sz="1400" spc="-40">
                          <a:effectLst/>
                        </a:rPr>
                        <a:t> </a:t>
                      </a:r>
                      <a:r>
                        <a:rPr lang="ru-RU" sz="1400">
                          <a:effectLst/>
                        </a:rPr>
                        <a:t>иссле-</a:t>
                      </a:r>
                    </a:p>
                    <a:p>
                      <a:pPr marL="19050" marR="47625" eaLnBrk="0" hangingPunct="0">
                        <a:lnSpc>
                          <a:spcPct val="100000"/>
                        </a:lnSpc>
                        <a:spcAft>
                          <a:spcPts val="0"/>
                        </a:spcAft>
                      </a:pPr>
                      <a:r>
                        <a:rPr lang="ru-RU" sz="1400" spc="-5">
                          <a:effectLst/>
                        </a:rPr>
                        <a:t>дований</a:t>
                      </a:r>
                      <a:r>
                        <a:rPr lang="ru-RU" sz="1400" spc="-40">
                          <a:effectLst/>
                        </a:rPr>
                        <a:t> </a:t>
                      </a:r>
                      <a:r>
                        <a:rPr lang="ru-RU" sz="1400">
                          <a:effectLst/>
                        </a:rPr>
                        <a:t>в националь- </a:t>
                      </a:r>
                      <a:r>
                        <a:rPr lang="ru-RU" sz="1400" spc="-5">
                          <a:effectLst/>
                        </a:rPr>
                        <a:t>ных</a:t>
                      </a:r>
                      <a:r>
                        <a:rPr lang="ru-RU" sz="1400" spc="-50">
                          <a:effectLst/>
                        </a:rPr>
                        <a:t> </a:t>
                      </a:r>
                      <a:r>
                        <a:rPr lang="ru-RU" sz="1400">
                          <a:effectLst/>
                        </a:rPr>
                        <a:t>акаде-</a:t>
                      </a:r>
                      <a:r>
                        <a:rPr lang="ru-RU" sz="1400" spc="120">
                          <a:effectLst/>
                        </a:rPr>
                        <a:t> </a:t>
                      </a:r>
                      <a:r>
                        <a:rPr lang="ru-RU" sz="1400" spc="-5">
                          <a:effectLst/>
                        </a:rPr>
                        <a:t>миях</a:t>
                      </a:r>
                      <a:r>
                        <a:rPr lang="ru-RU" sz="1400" spc="-20">
                          <a:effectLst/>
                        </a:rPr>
                        <a:t> </a:t>
                      </a:r>
                      <a:r>
                        <a:rPr lang="ru-RU" sz="1400">
                          <a:effectLst/>
                        </a:rPr>
                        <a:t>и</a:t>
                      </a:r>
                      <a:r>
                        <a:rPr lang="ru-RU" sz="1400" spc="-20">
                          <a:effectLst/>
                        </a:rPr>
                        <a:t> </a:t>
                      </a:r>
                      <a:r>
                        <a:rPr lang="ru-RU" sz="1400">
                          <a:effectLst/>
                        </a:rPr>
                        <a:t>на-</a:t>
                      </a:r>
                      <a:r>
                        <a:rPr lang="ru-RU" sz="1400" spc="115">
                          <a:effectLst/>
                        </a:rPr>
                        <a:t> </a:t>
                      </a:r>
                      <a:r>
                        <a:rPr lang="ru-RU" sz="1400" spc="-5">
                          <a:effectLst/>
                        </a:rPr>
                        <a:t>учных</a:t>
                      </a:r>
                      <a:r>
                        <a:rPr lang="ru-RU" sz="1400" spc="-50">
                          <a:effectLst/>
                        </a:rPr>
                        <a:t> </a:t>
                      </a:r>
                      <a:r>
                        <a:rPr lang="ru-RU" sz="1400">
                          <a:effectLst/>
                        </a:rPr>
                        <a:t>об-</a:t>
                      </a:r>
                      <a:r>
                        <a:rPr lang="ru-RU" sz="1400" spc="125">
                          <a:effectLst/>
                        </a:rPr>
                        <a:t> </a:t>
                      </a:r>
                      <a:r>
                        <a:rPr lang="ru-RU" sz="1400" spc="-5">
                          <a:effectLst/>
                        </a:rPr>
                        <a:t>ществах,</a:t>
                      </a:r>
                      <a:r>
                        <a:rPr lang="ru-RU" sz="1400" spc="135">
                          <a:effectLst/>
                        </a:rPr>
                        <a:t> </a:t>
                      </a:r>
                      <a:r>
                        <a:rPr lang="ru-RU" sz="1400" spc="-5">
                          <a:effectLst/>
                        </a:rPr>
                        <a:t>местных</a:t>
                      </a:r>
                      <a:r>
                        <a:rPr lang="ru-RU" sz="1400" spc="125">
                          <a:effectLst/>
                        </a:rPr>
                        <a:t> </a:t>
                      </a:r>
                      <a:r>
                        <a:rPr lang="ru-RU" sz="1400" spc="-5">
                          <a:effectLst/>
                        </a:rPr>
                        <a:t>научных</a:t>
                      </a:r>
                      <a:r>
                        <a:rPr lang="ru-RU" sz="1400" spc="-40">
                          <a:effectLst/>
                        </a:rPr>
                        <a:t> </a:t>
                      </a:r>
                      <a:r>
                        <a:rPr lang="ru-RU" sz="1400">
                          <a:effectLst/>
                        </a:rPr>
                        <a:t>и</a:t>
                      </a:r>
                      <a:r>
                        <a:rPr lang="ru-RU" sz="1400" spc="130">
                          <a:effectLst/>
                        </a:rPr>
                        <a:t> </a:t>
                      </a:r>
                      <a:r>
                        <a:rPr lang="ru-RU" sz="1400">
                          <a:effectLst/>
                        </a:rPr>
                        <a:t>инженер-</a:t>
                      </a:r>
                      <a:r>
                        <a:rPr lang="ru-RU" sz="1400" spc="105">
                          <a:effectLst/>
                        </a:rPr>
                        <a:t> </a:t>
                      </a:r>
                      <a:r>
                        <a:rPr lang="ru-RU" sz="1400" spc="-5">
                          <a:effectLst/>
                        </a:rPr>
                        <a:t>ных</a:t>
                      </a:r>
                      <a:r>
                        <a:rPr lang="ru-RU" sz="1400" spc="-50">
                          <a:effectLst/>
                        </a:rPr>
                        <a:t> </a:t>
                      </a:r>
                      <a:r>
                        <a:rPr lang="ru-RU" sz="1400">
                          <a:effectLst/>
                        </a:rPr>
                        <a:t>обще-</a:t>
                      </a:r>
                      <a:r>
                        <a:rPr lang="ru-RU" sz="1400" spc="115">
                          <a:effectLst/>
                        </a:rPr>
                        <a:t> </a:t>
                      </a:r>
                      <a:r>
                        <a:rPr lang="ru-RU" sz="1400" spc="-5">
                          <a:effectLst/>
                        </a:rPr>
                        <a:t>ствах.</a:t>
                      </a:r>
                      <a:r>
                        <a:rPr lang="ru-RU" sz="1400" spc="-40">
                          <a:effectLst/>
                        </a:rPr>
                        <a:t> </a:t>
                      </a:r>
                      <a:r>
                        <a:rPr lang="ru-RU" sz="1400" spc="5">
                          <a:effectLst/>
                        </a:rPr>
                        <a:t>Ин-</a:t>
                      </a:r>
                      <a:r>
                        <a:rPr lang="ru-RU" sz="1400" spc="115">
                          <a:effectLst/>
                        </a:rPr>
                        <a:t> </a:t>
                      </a:r>
                      <a:r>
                        <a:rPr lang="ru-RU" sz="1400" spc="-5">
                          <a:effectLst/>
                        </a:rPr>
                        <a:t>дивиду-</a:t>
                      </a:r>
                      <a:r>
                        <a:rPr lang="ru-RU" sz="1400" spc="125">
                          <a:effectLst/>
                        </a:rPr>
                        <a:t> </a:t>
                      </a:r>
                      <a:r>
                        <a:rPr lang="ru-RU" sz="1400" spc="-5">
                          <a:effectLst/>
                        </a:rPr>
                        <a:t>альное</a:t>
                      </a:r>
                      <a:r>
                        <a:rPr lang="ru-RU" sz="1400" spc="-45">
                          <a:effectLst/>
                        </a:rPr>
                        <a:t> </a:t>
                      </a:r>
                      <a:r>
                        <a:rPr lang="ru-RU" sz="1400">
                          <a:effectLst/>
                        </a:rPr>
                        <a:t>ин-</a:t>
                      </a:r>
                      <a:r>
                        <a:rPr lang="ru-RU" sz="1400" spc="130">
                          <a:effectLst/>
                        </a:rPr>
                        <a:t> </a:t>
                      </a:r>
                      <a:r>
                        <a:rPr lang="ru-RU" sz="1400" spc="-5">
                          <a:effectLst/>
                        </a:rPr>
                        <a:t>женерное</a:t>
                      </a:r>
                      <a:r>
                        <a:rPr lang="ru-RU" sz="1400" spc="-35">
                          <a:effectLst/>
                        </a:rPr>
                        <a:t> </a:t>
                      </a:r>
                      <a:r>
                        <a:rPr lang="ru-RU" sz="1400">
                          <a:effectLst/>
                        </a:rPr>
                        <a:t>и</a:t>
                      </a:r>
                      <a:r>
                        <a:rPr lang="ru-RU" sz="1400" spc="135">
                          <a:effectLst/>
                        </a:rPr>
                        <a:t> </a:t>
                      </a:r>
                      <a:r>
                        <a:rPr lang="ru-RU" sz="1400">
                          <a:effectLst/>
                        </a:rPr>
                        <a:t>изобрета </a:t>
                      </a:r>
                      <a:r>
                        <a:rPr lang="ru-RU" sz="1400" spc="-5">
                          <a:effectLst/>
                        </a:rPr>
                        <a:t>тельское</a:t>
                      </a:r>
                      <a:r>
                        <a:rPr lang="ru-RU" sz="1400" spc="130">
                          <a:effectLst/>
                        </a:rPr>
                        <a:t> </a:t>
                      </a:r>
                      <a:r>
                        <a:rPr lang="ru-RU" sz="1400">
                          <a:effectLst/>
                        </a:rPr>
                        <a:t>предпри- ниматель-</a:t>
                      </a:r>
                      <a:r>
                        <a:rPr lang="ru-RU" sz="1400" spc="105">
                          <a:effectLst/>
                        </a:rPr>
                        <a:t> </a:t>
                      </a:r>
                      <a:r>
                        <a:rPr lang="ru-RU" sz="1400" spc="-5">
                          <a:effectLst/>
                        </a:rPr>
                        <a:t>ство</a:t>
                      </a:r>
                      <a:r>
                        <a:rPr lang="ru-RU" sz="1400" spc="-20">
                          <a:effectLst/>
                        </a:rPr>
                        <a:t> </a:t>
                      </a:r>
                      <a:r>
                        <a:rPr lang="ru-RU" sz="1400">
                          <a:effectLst/>
                        </a:rPr>
                        <a:t>и</a:t>
                      </a:r>
                      <a:r>
                        <a:rPr lang="ru-RU" sz="1400" spc="105">
                          <a:effectLst/>
                        </a:rPr>
                        <a:t> </a:t>
                      </a:r>
                      <a:r>
                        <a:rPr lang="ru-RU" sz="1400">
                          <a:effectLst/>
                        </a:rPr>
                        <a:t>партнерст- во.</a:t>
                      </a:r>
                      <a:r>
                        <a:rPr lang="ru-RU" sz="1400" spc="-30">
                          <a:effectLst/>
                        </a:rPr>
                        <a:t> </a:t>
                      </a:r>
                      <a:r>
                        <a:rPr lang="ru-RU" sz="1400">
                          <a:effectLst/>
                        </a:rPr>
                        <a:t>Про-</a:t>
                      </a:r>
                      <a:r>
                        <a:rPr lang="ru-RU" sz="1400" spc="110">
                          <a:effectLst/>
                        </a:rPr>
                        <a:t> </a:t>
                      </a:r>
                      <a:r>
                        <a:rPr lang="ru-RU" sz="1400">
                          <a:effectLst/>
                        </a:rPr>
                        <a:t>фессио- нальное </a:t>
                      </a:r>
                      <a:r>
                        <a:rPr lang="ru-RU" sz="1400" spc="-5">
                          <a:effectLst/>
                        </a:rPr>
                        <a:t>обучение</a:t>
                      </a:r>
                      <a:r>
                        <a:rPr lang="ru-RU" sz="1400" spc="135">
                          <a:effectLst/>
                        </a:rPr>
                        <a:t> </a:t>
                      </a:r>
                      <a:r>
                        <a:rPr lang="ru-RU" sz="1400">
                          <a:effectLst/>
                        </a:rPr>
                        <a:t>кадров</a:t>
                      </a:r>
                      <a:r>
                        <a:rPr lang="ru-RU" sz="1400" spc="-35">
                          <a:effectLst/>
                        </a:rPr>
                        <a:t> </a:t>
                      </a:r>
                      <a:r>
                        <a:rPr lang="ru-RU" sz="1400">
                          <a:effectLst/>
                        </a:rPr>
                        <a:t>с отрывом</a:t>
                      </a:r>
                      <a:r>
                        <a:rPr lang="ru-RU" sz="1400" spc="-40">
                          <a:effectLst/>
                        </a:rPr>
                        <a:t> </a:t>
                      </a:r>
                      <a:r>
                        <a:rPr lang="ru-RU" sz="1400">
                          <a:effectLst/>
                        </a:rPr>
                        <a:t>и</a:t>
                      </a:r>
                      <a:r>
                        <a:rPr lang="ru-RU" sz="1400" spc="110">
                          <a:effectLst/>
                        </a:rPr>
                        <a:t> </a:t>
                      </a:r>
                      <a:r>
                        <a:rPr lang="ru-RU" sz="1400" spc="-5">
                          <a:effectLst/>
                        </a:rPr>
                        <a:t>без</a:t>
                      </a:r>
                      <a:r>
                        <a:rPr lang="ru-RU" sz="1400" spc="-45">
                          <a:effectLst/>
                        </a:rPr>
                        <a:t> </a:t>
                      </a:r>
                      <a:r>
                        <a:rPr lang="ru-RU" sz="1400">
                          <a:effectLst/>
                        </a:rPr>
                        <a:t>отрыва</a:t>
                      </a:r>
                      <a:r>
                        <a:rPr lang="ru-RU" sz="1400" spc="110">
                          <a:effectLst/>
                        </a:rPr>
                        <a:t> </a:t>
                      </a:r>
                      <a:r>
                        <a:rPr lang="ru-RU" sz="1400">
                          <a:effectLst/>
                        </a:rPr>
                        <a:t>от</a:t>
                      </a:r>
                      <a:r>
                        <a:rPr lang="ru-RU" sz="1400" spc="-45">
                          <a:effectLst/>
                        </a:rPr>
                        <a:t> </a:t>
                      </a:r>
                      <a:r>
                        <a:rPr lang="ru-RU" sz="1400">
                          <a:effectLst/>
                        </a:rPr>
                        <a:t>произ-</a:t>
                      </a:r>
                      <a:r>
                        <a:rPr lang="ru-RU" sz="1400" spc="105">
                          <a:effectLst/>
                        </a:rPr>
                        <a:t> </a:t>
                      </a:r>
                      <a:r>
                        <a:rPr lang="ru-RU" sz="1400" spc="-5">
                          <a:effectLst/>
                        </a:rPr>
                        <a:t>водства</a:t>
                      </a:r>
                      <a:endParaRPr lang="ru-RU" sz="1400">
                        <a:effectLst/>
                        <a:latin typeface="Times New Roman"/>
                        <a:ea typeface="Times New Roman"/>
                      </a:endParaRPr>
                    </a:p>
                  </a:txBody>
                  <a:tcPr marL="0" marR="0" marT="0" marB="0"/>
                </a:tc>
                <a:tc>
                  <a:txBody>
                    <a:bodyPr/>
                    <a:lstStyle/>
                    <a:p>
                      <a:pPr marL="20320" eaLnBrk="0" hangingPunct="0">
                        <a:lnSpc>
                          <a:spcPct val="100000"/>
                        </a:lnSpc>
                        <a:spcAft>
                          <a:spcPts val="0"/>
                        </a:spcAft>
                      </a:pPr>
                      <a:r>
                        <a:rPr lang="ru-RU" sz="1400">
                          <a:effectLst/>
                        </a:rPr>
                        <a:t>Формирова-</a:t>
                      </a:r>
                    </a:p>
                    <a:p>
                      <a:pPr marL="20320" eaLnBrk="0" hangingPunct="0">
                        <a:lnSpc>
                          <a:spcPct val="100000"/>
                        </a:lnSpc>
                        <a:spcAft>
                          <a:spcPts val="0"/>
                        </a:spcAft>
                      </a:pPr>
                      <a:r>
                        <a:rPr lang="ru-RU" sz="1400" spc="-5">
                          <a:effectLst/>
                        </a:rPr>
                        <a:t>ние</a:t>
                      </a:r>
                      <a:r>
                        <a:rPr lang="ru-RU" sz="1400" spc="-35">
                          <a:effectLst/>
                        </a:rPr>
                        <a:t> </a:t>
                      </a:r>
                      <a:r>
                        <a:rPr lang="ru-RU" sz="1400">
                          <a:effectLst/>
                        </a:rPr>
                        <a:t>научно-</a:t>
                      </a:r>
                    </a:p>
                    <a:p>
                      <a:pPr marL="20320" eaLnBrk="0" hangingPunct="0">
                        <a:lnSpc>
                          <a:spcPct val="100000"/>
                        </a:lnSpc>
                        <a:spcAft>
                          <a:spcPts val="0"/>
                        </a:spcAft>
                      </a:pPr>
                      <a:r>
                        <a:rPr lang="ru-RU" sz="1400" spc="-5">
                          <a:effectLst/>
                        </a:rPr>
                        <a:t>исследова-</a:t>
                      </a:r>
                      <a:endParaRPr lang="ru-RU" sz="1400">
                        <a:effectLst/>
                      </a:endParaRPr>
                    </a:p>
                    <a:p>
                      <a:pPr marL="20320" marR="36195" eaLnBrk="0" hangingPunct="0">
                        <a:lnSpc>
                          <a:spcPct val="100000"/>
                        </a:lnSpc>
                        <a:spcAft>
                          <a:spcPts val="0"/>
                        </a:spcAft>
                      </a:pPr>
                      <a:r>
                        <a:rPr lang="ru-RU" sz="1400">
                          <a:effectLst/>
                        </a:rPr>
                        <a:t>тельских</a:t>
                      </a:r>
                      <a:r>
                        <a:rPr lang="ru-RU" sz="1400" spc="-60">
                          <a:effectLst/>
                        </a:rPr>
                        <a:t> </a:t>
                      </a:r>
                      <a:r>
                        <a:rPr lang="ru-RU" sz="1400">
                          <a:effectLst/>
                        </a:rPr>
                        <a:t>ин-</a:t>
                      </a:r>
                      <a:r>
                        <a:rPr lang="ru-RU" sz="1400" spc="-5">
                          <a:effectLst/>
                        </a:rPr>
                        <a:t>ститутов.</a:t>
                      </a:r>
                      <a:r>
                        <a:rPr lang="ru-RU" sz="1400" spc="-50">
                          <a:effectLst/>
                        </a:rPr>
                        <a:t> </a:t>
                      </a:r>
                      <a:r>
                        <a:rPr lang="ru-RU" sz="1400">
                          <a:effectLst/>
                        </a:rPr>
                        <a:t>Ус-</a:t>
                      </a:r>
                      <a:r>
                        <a:rPr lang="ru-RU" sz="1400" spc="135">
                          <a:effectLst/>
                        </a:rPr>
                        <a:t> </a:t>
                      </a:r>
                      <a:r>
                        <a:rPr lang="ru-RU" sz="1400" spc="-5">
                          <a:effectLst/>
                        </a:rPr>
                        <a:t>коренное</a:t>
                      </a:r>
                      <a:r>
                        <a:rPr lang="ru-RU" sz="1400" spc="-55">
                          <a:effectLst/>
                        </a:rPr>
                        <a:t> </a:t>
                      </a:r>
                      <a:r>
                        <a:rPr lang="ru-RU" sz="1400">
                          <a:effectLst/>
                        </a:rPr>
                        <a:t>раз-</a:t>
                      </a:r>
                      <a:r>
                        <a:rPr lang="ru-RU" sz="1400" spc="120">
                          <a:effectLst/>
                        </a:rPr>
                        <a:t> </a:t>
                      </a:r>
                      <a:r>
                        <a:rPr lang="ru-RU" sz="1400" spc="-5">
                          <a:effectLst/>
                        </a:rPr>
                        <a:t>витие</a:t>
                      </a:r>
                      <a:r>
                        <a:rPr lang="ru-RU" sz="1400" spc="-60">
                          <a:effectLst/>
                        </a:rPr>
                        <a:t> </a:t>
                      </a:r>
                      <a:r>
                        <a:rPr lang="ru-RU" sz="1400" spc="-5">
                          <a:effectLst/>
                        </a:rPr>
                        <a:t>профес-</a:t>
                      </a:r>
                      <a:r>
                        <a:rPr lang="ru-RU" sz="1400" spc="140">
                          <a:effectLst/>
                        </a:rPr>
                        <a:t> </a:t>
                      </a:r>
                      <a:r>
                        <a:rPr lang="ru-RU" sz="1400" spc="-5">
                          <a:effectLst/>
                        </a:rPr>
                        <a:t>сионального</a:t>
                      </a:r>
                      <a:r>
                        <a:rPr lang="ru-RU" sz="1400" spc="145">
                          <a:effectLst/>
                        </a:rPr>
                        <a:t> </a:t>
                      </a:r>
                      <a:r>
                        <a:rPr lang="ru-RU" sz="1400" spc="-5">
                          <a:effectLst/>
                        </a:rPr>
                        <a:t>образования</a:t>
                      </a:r>
                      <a:r>
                        <a:rPr lang="ru-RU" sz="1400" spc="-50">
                          <a:effectLst/>
                        </a:rPr>
                        <a:t> </a:t>
                      </a:r>
                      <a:r>
                        <a:rPr lang="ru-RU" sz="1400">
                          <a:effectLst/>
                        </a:rPr>
                        <a:t>и</a:t>
                      </a:r>
                      <a:r>
                        <a:rPr lang="ru-RU" sz="1400" spc="130">
                          <a:effectLst/>
                        </a:rPr>
                        <a:t> </a:t>
                      </a:r>
                      <a:r>
                        <a:rPr lang="ru-RU" sz="1400">
                          <a:effectLst/>
                        </a:rPr>
                        <a:t>его</a:t>
                      </a:r>
                      <a:r>
                        <a:rPr lang="ru-RU" sz="1400" spc="-50">
                          <a:effectLst/>
                        </a:rPr>
                        <a:t> </a:t>
                      </a:r>
                      <a:r>
                        <a:rPr lang="ru-RU" sz="1400" spc="-5">
                          <a:effectLst/>
                        </a:rPr>
                        <a:t>интерна-</a:t>
                      </a:r>
                      <a:r>
                        <a:rPr lang="ru-RU" sz="1400" spc="135">
                          <a:effectLst/>
                        </a:rPr>
                        <a:t> </a:t>
                      </a:r>
                      <a:r>
                        <a:rPr lang="ru-RU" sz="1400" spc="-5">
                          <a:effectLst/>
                        </a:rPr>
                        <a:t>ционализация.</a:t>
                      </a:r>
                      <a:r>
                        <a:rPr lang="ru-RU" sz="1400" spc="120">
                          <a:effectLst/>
                        </a:rPr>
                        <a:t> </a:t>
                      </a:r>
                      <a:r>
                        <a:rPr lang="ru-RU" sz="1400">
                          <a:effectLst/>
                        </a:rPr>
                        <a:t>Формирова-</a:t>
                      </a:r>
                      <a:r>
                        <a:rPr lang="ru-RU" sz="1400" spc="115">
                          <a:effectLst/>
                        </a:rPr>
                        <a:t> </a:t>
                      </a:r>
                      <a:r>
                        <a:rPr lang="ru-RU" sz="1400" spc="-5">
                          <a:effectLst/>
                        </a:rPr>
                        <a:t>ние</a:t>
                      </a:r>
                      <a:r>
                        <a:rPr lang="ru-RU" sz="1400" spc="-30">
                          <a:effectLst/>
                        </a:rPr>
                        <a:t> </a:t>
                      </a:r>
                      <a:r>
                        <a:rPr lang="ru-RU" sz="1400">
                          <a:effectLst/>
                        </a:rPr>
                        <a:t>нацио-</a:t>
                      </a:r>
                      <a:r>
                        <a:rPr lang="ru-RU" sz="1400" spc="105">
                          <a:effectLst/>
                        </a:rPr>
                        <a:t> </a:t>
                      </a:r>
                      <a:r>
                        <a:rPr lang="ru-RU" sz="1400" spc="-5">
                          <a:effectLst/>
                        </a:rPr>
                        <a:t>нальных</a:t>
                      </a:r>
                      <a:r>
                        <a:rPr lang="ru-RU" sz="1400" spc="-40">
                          <a:effectLst/>
                        </a:rPr>
                        <a:t> </a:t>
                      </a:r>
                      <a:r>
                        <a:rPr lang="ru-RU" sz="1400">
                          <a:effectLst/>
                        </a:rPr>
                        <a:t>и</a:t>
                      </a:r>
                      <a:r>
                        <a:rPr lang="ru-RU" sz="1400" spc="130">
                          <a:effectLst/>
                        </a:rPr>
                        <a:t> </a:t>
                      </a:r>
                      <a:r>
                        <a:rPr lang="ru-RU" sz="1400" spc="-5">
                          <a:effectLst/>
                        </a:rPr>
                        <a:t>международ-</a:t>
                      </a:r>
                      <a:r>
                        <a:rPr lang="ru-RU" sz="1400" spc="130">
                          <a:effectLst/>
                        </a:rPr>
                        <a:t> </a:t>
                      </a:r>
                      <a:r>
                        <a:rPr lang="ru-RU" sz="1400" spc="-5">
                          <a:effectLst/>
                        </a:rPr>
                        <a:t>ных</a:t>
                      </a:r>
                      <a:r>
                        <a:rPr lang="ru-RU" sz="1400" spc="-55">
                          <a:effectLst/>
                        </a:rPr>
                        <a:t> </a:t>
                      </a:r>
                      <a:r>
                        <a:rPr lang="ru-RU" sz="1400">
                          <a:effectLst/>
                        </a:rPr>
                        <a:t>систем</a:t>
                      </a:r>
                      <a:r>
                        <a:rPr lang="ru-RU" sz="1400" spc="110">
                          <a:effectLst/>
                        </a:rPr>
                        <a:t> </a:t>
                      </a:r>
                      <a:r>
                        <a:rPr lang="ru-RU" sz="1400">
                          <a:effectLst/>
                        </a:rPr>
                        <a:t>охраны</a:t>
                      </a:r>
                      <a:r>
                        <a:rPr lang="ru-RU" sz="1400" spc="-50">
                          <a:effectLst/>
                        </a:rPr>
                        <a:t> </a:t>
                      </a:r>
                      <a:r>
                        <a:rPr lang="ru-RU" sz="1400">
                          <a:effectLst/>
                        </a:rPr>
                        <a:t>ин- </a:t>
                      </a:r>
                      <a:r>
                        <a:rPr lang="ru-RU" sz="1400" spc="-5">
                          <a:effectLst/>
                        </a:rPr>
                        <a:t>теллектуаль-</a:t>
                      </a:r>
                      <a:r>
                        <a:rPr lang="ru-RU" sz="1400" spc="140">
                          <a:effectLst/>
                        </a:rPr>
                        <a:t> </a:t>
                      </a:r>
                      <a:r>
                        <a:rPr lang="ru-RU" sz="1400" spc="-5">
                          <a:effectLst/>
                        </a:rPr>
                        <a:t>ной,</a:t>
                      </a:r>
                      <a:r>
                        <a:rPr lang="ru-RU" sz="1400" spc="-40">
                          <a:effectLst/>
                        </a:rPr>
                        <a:t> </a:t>
                      </a:r>
                      <a:r>
                        <a:rPr lang="ru-RU" sz="1400">
                          <a:effectLst/>
                        </a:rPr>
                        <a:t>собст-</a:t>
                      </a:r>
                      <a:r>
                        <a:rPr lang="ru-RU" sz="1400" spc="120">
                          <a:effectLst/>
                        </a:rPr>
                        <a:t> </a:t>
                      </a:r>
                      <a:r>
                        <a:rPr lang="ru-RU" sz="1400" spc="-5">
                          <a:effectLst/>
                        </a:rPr>
                        <a:t>венности</a:t>
                      </a:r>
                      <a:endParaRPr lang="ru-RU" sz="1400">
                        <a:effectLst/>
                        <a:latin typeface="Times New Roman"/>
                        <a:ea typeface="Times New Roman"/>
                      </a:endParaRPr>
                    </a:p>
                  </a:txBody>
                  <a:tcPr marL="0" marR="0" marT="0" marB="0"/>
                </a:tc>
                <a:tc>
                  <a:txBody>
                    <a:bodyPr/>
                    <a:lstStyle/>
                    <a:p>
                      <a:pPr marL="19050" eaLnBrk="0" hangingPunct="0">
                        <a:lnSpc>
                          <a:spcPct val="100000"/>
                        </a:lnSpc>
                        <a:spcAft>
                          <a:spcPts val="0"/>
                        </a:spcAft>
                      </a:pPr>
                      <a:r>
                        <a:rPr lang="ru-RU" sz="1400" spc="-5">
                          <a:effectLst/>
                        </a:rPr>
                        <a:t>Создание</a:t>
                      </a:r>
                      <a:endParaRPr lang="ru-RU" sz="1400">
                        <a:effectLst/>
                      </a:endParaRPr>
                    </a:p>
                    <a:p>
                      <a:pPr marL="19050" eaLnBrk="0" hangingPunct="0">
                        <a:lnSpc>
                          <a:spcPct val="100000"/>
                        </a:lnSpc>
                        <a:spcAft>
                          <a:spcPts val="0"/>
                        </a:spcAft>
                      </a:pPr>
                      <a:r>
                        <a:rPr lang="ru-RU" sz="1400" spc="-5">
                          <a:effectLst/>
                        </a:rPr>
                        <a:t>внутрифир-</a:t>
                      </a:r>
                      <a:endParaRPr lang="ru-RU" sz="1400">
                        <a:effectLst/>
                      </a:endParaRPr>
                    </a:p>
                    <a:p>
                      <a:pPr marL="19050" eaLnBrk="0" hangingPunct="0">
                        <a:lnSpc>
                          <a:spcPct val="100000"/>
                        </a:lnSpc>
                        <a:spcAft>
                          <a:spcPts val="0"/>
                        </a:spcAft>
                      </a:pPr>
                      <a:r>
                        <a:rPr lang="ru-RU" sz="1400">
                          <a:effectLst/>
                        </a:rPr>
                        <a:t>менных</a:t>
                      </a:r>
                      <a:r>
                        <a:rPr lang="ru-RU" sz="1400" spc="-65">
                          <a:effectLst/>
                        </a:rPr>
                        <a:t> </a:t>
                      </a:r>
                      <a:r>
                        <a:rPr lang="ru-RU" sz="1400" spc="-5">
                          <a:effectLst/>
                        </a:rPr>
                        <a:t>науч-</a:t>
                      </a:r>
                      <a:endParaRPr lang="ru-RU" sz="1400">
                        <a:effectLst/>
                      </a:endParaRPr>
                    </a:p>
                    <a:p>
                      <a:pPr marL="19050" marR="73025" eaLnBrk="0" hangingPunct="0">
                        <a:lnSpc>
                          <a:spcPct val="100000"/>
                        </a:lnSpc>
                        <a:spcAft>
                          <a:spcPts val="0"/>
                        </a:spcAft>
                      </a:pPr>
                      <a:r>
                        <a:rPr lang="ru-RU" sz="1400">
                          <a:effectLst/>
                        </a:rPr>
                        <a:t>но</a:t>
                      </a:r>
                      <a:r>
                        <a:rPr lang="ru-RU" sz="1400" spc="-5">
                          <a:effectLst/>
                        </a:rPr>
                        <a:t> исследова-</a:t>
                      </a:r>
                      <a:r>
                        <a:rPr lang="ru-RU" sz="1400" spc="145">
                          <a:effectLst/>
                        </a:rPr>
                        <a:t> </a:t>
                      </a:r>
                      <a:r>
                        <a:rPr lang="ru-RU" sz="1400" spc="-5">
                          <a:effectLst/>
                        </a:rPr>
                        <a:t>тельских,</a:t>
                      </a:r>
                      <a:r>
                        <a:rPr lang="ru-RU" sz="1400" spc="-50">
                          <a:effectLst/>
                        </a:rPr>
                        <a:t> </a:t>
                      </a:r>
                      <a:r>
                        <a:rPr lang="ru-RU" sz="1400">
                          <a:effectLst/>
                        </a:rPr>
                        <a:t>от-</a:t>
                      </a:r>
                      <a:r>
                        <a:rPr lang="ru-RU" sz="1400" spc="135">
                          <a:effectLst/>
                        </a:rPr>
                        <a:t> </a:t>
                      </a:r>
                      <a:r>
                        <a:rPr lang="ru-RU" sz="1400" spc="-5">
                          <a:effectLst/>
                        </a:rPr>
                        <a:t>делов.</a:t>
                      </a:r>
                      <a:r>
                        <a:rPr lang="ru-RU" sz="1400" spc="-40">
                          <a:effectLst/>
                        </a:rPr>
                        <a:t> </a:t>
                      </a:r>
                      <a:r>
                        <a:rPr lang="ru-RU" sz="1400">
                          <a:effectLst/>
                        </a:rPr>
                        <a:t>Ис-</a:t>
                      </a:r>
                      <a:r>
                        <a:rPr lang="ru-RU" sz="1400" spc="125">
                          <a:effectLst/>
                        </a:rPr>
                        <a:t> </a:t>
                      </a:r>
                      <a:r>
                        <a:rPr lang="ru-RU" sz="1400" spc="-5">
                          <a:effectLst/>
                        </a:rPr>
                        <a:t>пользование</a:t>
                      </a:r>
                      <a:r>
                        <a:rPr lang="ru-RU" sz="1400" spc="100">
                          <a:effectLst/>
                        </a:rPr>
                        <a:t> </a:t>
                      </a:r>
                      <a:r>
                        <a:rPr lang="ru-RU" sz="1400">
                          <a:effectLst/>
                        </a:rPr>
                        <a:t>ученых</a:t>
                      </a:r>
                      <a:r>
                        <a:rPr lang="ru-RU" sz="1400" spc="-30">
                          <a:effectLst/>
                        </a:rPr>
                        <a:t> </a:t>
                      </a:r>
                      <a:r>
                        <a:rPr lang="ru-RU" sz="1400">
                          <a:effectLst/>
                        </a:rPr>
                        <a:t>и</a:t>
                      </a:r>
                      <a:r>
                        <a:rPr lang="ru-RU" sz="1400" spc="-25">
                          <a:effectLst/>
                        </a:rPr>
                        <a:t> </a:t>
                      </a:r>
                      <a:r>
                        <a:rPr lang="ru-RU" sz="1400">
                          <a:effectLst/>
                        </a:rPr>
                        <a:t>ин- женеров</a:t>
                      </a:r>
                      <a:r>
                        <a:rPr lang="ru-RU" sz="1400" spc="-50">
                          <a:effectLst/>
                        </a:rPr>
                        <a:t> </a:t>
                      </a:r>
                      <a:r>
                        <a:rPr lang="ru-RU" sz="1400">
                          <a:effectLst/>
                        </a:rPr>
                        <a:t>с </a:t>
                      </a:r>
                      <a:r>
                        <a:rPr lang="ru-RU" sz="1400" spc="-5">
                          <a:effectLst/>
                        </a:rPr>
                        <a:t>университет-</a:t>
                      </a:r>
                      <a:r>
                        <a:rPr lang="ru-RU" sz="1400" spc="110">
                          <a:effectLst/>
                        </a:rPr>
                        <a:t> </a:t>
                      </a:r>
                      <a:r>
                        <a:rPr lang="ru-RU" sz="1400" spc="-5">
                          <a:effectLst/>
                        </a:rPr>
                        <a:t>ским</a:t>
                      </a:r>
                      <a:r>
                        <a:rPr lang="ru-RU" sz="1400" spc="-50">
                          <a:effectLst/>
                        </a:rPr>
                        <a:t> </a:t>
                      </a:r>
                      <a:r>
                        <a:rPr lang="ru-RU" sz="1400">
                          <a:effectLst/>
                        </a:rPr>
                        <a:t>образо-</a:t>
                      </a:r>
                      <a:r>
                        <a:rPr lang="ru-RU" sz="1400" spc="110">
                          <a:effectLst/>
                        </a:rPr>
                        <a:t> </a:t>
                      </a:r>
                      <a:r>
                        <a:rPr lang="ru-RU" sz="1400">
                          <a:effectLst/>
                        </a:rPr>
                        <a:t>ванием</a:t>
                      </a:r>
                      <a:r>
                        <a:rPr lang="ru-RU" sz="1400" spc="-25">
                          <a:effectLst/>
                        </a:rPr>
                        <a:t> </a:t>
                      </a:r>
                      <a:r>
                        <a:rPr lang="ru-RU" sz="1400">
                          <a:effectLst/>
                        </a:rPr>
                        <a:t>в</a:t>
                      </a:r>
                      <a:r>
                        <a:rPr lang="ru-RU" sz="1400" spc="-25">
                          <a:effectLst/>
                        </a:rPr>
                        <a:t> </a:t>
                      </a:r>
                      <a:r>
                        <a:rPr lang="ru-RU" sz="1400">
                          <a:effectLst/>
                        </a:rPr>
                        <a:t>про-</a:t>
                      </a:r>
                      <a:r>
                        <a:rPr lang="ru-RU" sz="1400" spc="105">
                          <a:effectLst/>
                        </a:rPr>
                        <a:t> </a:t>
                      </a:r>
                      <a:r>
                        <a:rPr lang="ru-RU" sz="1400" spc="-5">
                          <a:effectLst/>
                        </a:rPr>
                        <a:t>изводстве.</a:t>
                      </a:r>
                      <a:endParaRPr lang="ru-RU" sz="1400">
                        <a:effectLst/>
                      </a:endParaRPr>
                    </a:p>
                    <a:p>
                      <a:pPr marL="19050" marR="20955" eaLnBrk="0" hangingPunct="0">
                        <a:lnSpc>
                          <a:spcPct val="100000"/>
                        </a:lnSpc>
                        <a:spcAft>
                          <a:spcPts val="0"/>
                        </a:spcAft>
                      </a:pPr>
                      <a:r>
                        <a:rPr lang="ru-RU" sz="1400">
                          <a:effectLst/>
                        </a:rPr>
                        <a:t>Национальные </a:t>
                      </a:r>
                      <a:r>
                        <a:rPr lang="ru-RU" sz="1400" spc="-5">
                          <a:effectLst/>
                        </a:rPr>
                        <a:t>институты</a:t>
                      </a:r>
                      <a:r>
                        <a:rPr lang="ru-RU" sz="1400" spc="-55">
                          <a:effectLst/>
                        </a:rPr>
                        <a:t> </a:t>
                      </a:r>
                      <a:r>
                        <a:rPr lang="ru-RU" sz="1400">
                          <a:effectLst/>
                        </a:rPr>
                        <a:t>и</a:t>
                      </a:r>
                      <a:r>
                        <a:rPr lang="ru-RU" sz="1400" spc="135">
                          <a:effectLst/>
                        </a:rPr>
                        <a:t> </a:t>
                      </a:r>
                      <a:r>
                        <a:rPr lang="ru-RU" sz="1400" spc="-5">
                          <a:effectLst/>
                        </a:rPr>
                        <a:t>лаборатории.</a:t>
                      </a:r>
                      <a:r>
                        <a:rPr lang="ru-RU" sz="1400" spc="110">
                          <a:effectLst/>
                        </a:rPr>
                        <a:t> </a:t>
                      </a:r>
                      <a:r>
                        <a:rPr lang="ru-RU" sz="1400">
                          <a:effectLst/>
                        </a:rPr>
                        <a:t>Всеобщее</a:t>
                      </a:r>
                      <a:r>
                        <a:rPr lang="ru-RU" sz="1400" spc="-60">
                          <a:effectLst/>
                        </a:rPr>
                        <a:t> </a:t>
                      </a:r>
                      <a:r>
                        <a:rPr lang="ru-RU" sz="1400" spc="-5">
                          <a:effectLst/>
                        </a:rPr>
                        <a:t>на-</a:t>
                      </a:r>
                      <a:r>
                        <a:rPr lang="ru-RU" sz="1400" spc="115">
                          <a:effectLst/>
                        </a:rPr>
                        <a:t> </a:t>
                      </a:r>
                      <a:r>
                        <a:rPr lang="ru-RU" sz="1400" spc="-5">
                          <a:effectLst/>
                        </a:rPr>
                        <a:t>чальное</a:t>
                      </a:r>
                      <a:r>
                        <a:rPr lang="ru-RU" sz="1400" spc="-60">
                          <a:effectLst/>
                        </a:rPr>
                        <a:t> </a:t>
                      </a:r>
                      <a:r>
                        <a:rPr lang="ru-RU" sz="1400">
                          <a:effectLst/>
                        </a:rPr>
                        <a:t>обра-</a:t>
                      </a:r>
                      <a:r>
                        <a:rPr lang="ru-RU" sz="1400" spc="135">
                          <a:effectLst/>
                        </a:rPr>
                        <a:t> </a:t>
                      </a:r>
                      <a:r>
                        <a:rPr lang="ru-RU" sz="1400" spc="-5">
                          <a:effectLst/>
                        </a:rPr>
                        <a:t>зование</a:t>
                      </a:r>
                      <a:endParaRPr lang="ru-RU" sz="1400">
                        <a:effectLst/>
                        <a:latin typeface="Times New Roman"/>
                        <a:ea typeface="Times New Roman"/>
                      </a:endParaRPr>
                    </a:p>
                  </a:txBody>
                  <a:tcPr marL="0" marR="0" marT="0" marB="0"/>
                </a:tc>
                <a:tc>
                  <a:txBody>
                    <a:bodyPr/>
                    <a:lstStyle/>
                    <a:p>
                      <a:pPr marL="20320" eaLnBrk="0" hangingPunct="0">
                        <a:lnSpc>
                          <a:spcPct val="100000"/>
                        </a:lnSpc>
                        <a:spcAft>
                          <a:spcPts val="0"/>
                        </a:spcAft>
                      </a:pPr>
                      <a:r>
                        <a:rPr lang="ru-RU" sz="1400">
                          <a:effectLst/>
                        </a:rPr>
                        <a:t>Специализиро-</a:t>
                      </a:r>
                    </a:p>
                    <a:p>
                      <a:pPr marL="20320" eaLnBrk="0" hangingPunct="0">
                        <a:lnSpc>
                          <a:spcPct val="100000"/>
                        </a:lnSpc>
                        <a:spcAft>
                          <a:spcPts val="0"/>
                        </a:spcAft>
                      </a:pPr>
                      <a:r>
                        <a:rPr lang="ru-RU" sz="1400" spc="-5">
                          <a:effectLst/>
                        </a:rPr>
                        <a:t>ванные</a:t>
                      </a:r>
                      <a:r>
                        <a:rPr lang="ru-RU" sz="1400" spc="-30">
                          <a:effectLst/>
                        </a:rPr>
                        <a:t> </a:t>
                      </a:r>
                      <a:r>
                        <a:rPr lang="ru-RU" sz="1400">
                          <a:effectLst/>
                        </a:rPr>
                        <a:t>и</a:t>
                      </a:r>
                      <a:r>
                        <a:rPr lang="ru-RU" sz="1400" spc="-35">
                          <a:effectLst/>
                        </a:rPr>
                        <a:t> </a:t>
                      </a:r>
                      <a:r>
                        <a:rPr lang="ru-RU" sz="1400">
                          <a:effectLst/>
                        </a:rPr>
                        <a:t>науч-</a:t>
                      </a:r>
                    </a:p>
                    <a:p>
                      <a:pPr marL="20320" eaLnBrk="0" hangingPunct="0">
                        <a:lnSpc>
                          <a:spcPct val="100000"/>
                        </a:lnSpc>
                        <a:spcAft>
                          <a:spcPts val="0"/>
                        </a:spcAft>
                      </a:pPr>
                      <a:r>
                        <a:rPr lang="ru-RU" sz="1400">
                          <a:effectLst/>
                        </a:rPr>
                        <a:t>но-</a:t>
                      </a:r>
                    </a:p>
                    <a:p>
                      <a:pPr marL="20320" marR="51435" eaLnBrk="0" hangingPunct="0">
                        <a:lnSpc>
                          <a:spcPct val="100000"/>
                        </a:lnSpc>
                        <a:spcAft>
                          <a:spcPts val="0"/>
                        </a:spcAft>
                      </a:pPr>
                      <a:r>
                        <a:rPr lang="ru-RU" sz="1400" spc="-5">
                          <a:effectLst/>
                        </a:rPr>
                        <a:t>исследователь-ские</a:t>
                      </a:r>
                      <a:r>
                        <a:rPr lang="ru-RU" sz="1400" spc="-30">
                          <a:effectLst/>
                        </a:rPr>
                        <a:t> </a:t>
                      </a:r>
                      <a:r>
                        <a:rPr lang="ru-RU" sz="1400">
                          <a:effectLst/>
                        </a:rPr>
                        <a:t>отделы</a:t>
                      </a:r>
                      <a:r>
                        <a:rPr lang="ru-RU" sz="1400" spc="-25">
                          <a:effectLst/>
                        </a:rPr>
                        <a:t> </a:t>
                      </a:r>
                      <a:r>
                        <a:rPr lang="ru-RU" sz="1400">
                          <a:effectLst/>
                        </a:rPr>
                        <a:t>в</a:t>
                      </a:r>
                      <a:r>
                        <a:rPr lang="ru-RU" sz="1400" spc="110">
                          <a:effectLst/>
                        </a:rPr>
                        <a:t> </a:t>
                      </a:r>
                      <a:r>
                        <a:rPr lang="ru-RU" sz="1400" spc="-5">
                          <a:effectLst/>
                        </a:rPr>
                        <a:t>большинстве</a:t>
                      </a:r>
                      <a:r>
                        <a:rPr lang="ru-RU" sz="1400" spc="100">
                          <a:effectLst/>
                        </a:rPr>
                        <a:t> </a:t>
                      </a:r>
                      <a:r>
                        <a:rPr lang="ru-RU" sz="1400" spc="-5">
                          <a:effectLst/>
                        </a:rPr>
                        <a:t>фирм.</a:t>
                      </a:r>
                      <a:r>
                        <a:rPr lang="ru-RU" sz="1400" spc="-60">
                          <a:effectLst/>
                        </a:rPr>
                        <a:t> </a:t>
                      </a:r>
                      <a:r>
                        <a:rPr lang="ru-RU" sz="1400">
                          <a:effectLst/>
                        </a:rPr>
                        <a:t>Государ-</a:t>
                      </a:r>
                      <a:r>
                        <a:rPr lang="ru-RU" sz="1400" spc="120">
                          <a:effectLst/>
                        </a:rPr>
                        <a:t> </a:t>
                      </a:r>
                      <a:r>
                        <a:rPr lang="ru-RU" sz="1400" spc="-5">
                          <a:effectLst/>
                        </a:rPr>
                        <a:t>ственное</a:t>
                      </a:r>
                      <a:r>
                        <a:rPr lang="ru-RU" sz="1400" spc="-60">
                          <a:effectLst/>
                        </a:rPr>
                        <a:t> </a:t>
                      </a:r>
                      <a:r>
                        <a:rPr lang="ru-RU" sz="1400" spc="-5">
                          <a:effectLst/>
                        </a:rPr>
                        <a:t>суб-</a:t>
                      </a:r>
                      <a:r>
                        <a:rPr lang="ru-RU" sz="1400" spc="145">
                          <a:effectLst/>
                        </a:rPr>
                        <a:t> </a:t>
                      </a:r>
                      <a:r>
                        <a:rPr lang="ru-RU" sz="1400">
                          <a:effectLst/>
                        </a:rPr>
                        <a:t>сидирование военных</a:t>
                      </a:r>
                      <a:r>
                        <a:rPr lang="ru-RU" sz="1400" spc="-65">
                          <a:effectLst/>
                        </a:rPr>
                        <a:t> </a:t>
                      </a:r>
                      <a:r>
                        <a:rPr lang="ru-RU" sz="1400">
                          <a:effectLst/>
                        </a:rPr>
                        <a:t>науч-</a:t>
                      </a:r>
                      <a:r>
                        <a:rPr lang="ru-RU" sz="1400" spc="110">
                          <a:effectLst/>
                        </a:rPr>
                        <a:t> </a:t>
                      </a:r>
                      <a:r>
                        <a:rPr lang="ru-RU" sz="1400">
                          <a:effectLst/>
                        </a:rPr>
                        <a:t>но- </a:t>
                      </a:r>
                      <a:r>
                        <a:rPr lang="ru-RU" sz="1400" spc="-5">
                          <a:effectLst/>
                        </a:rPr>
                        <a:t>исследователь-</a:t>
                      </a:r>
                      <a:r>
                        <a:rPr lang="ru-RU" sz="1400" spc="130">
                          <a:effectLst/>
                        </a:rPr>
                        <a:t> </a:t>
                      </a:r>
                      <a:r>
                        <a:rPr lang="ru-RU" sz="1400">
                          <a:effectLst/>
                        </a:rPr>
                        <a:t>ских</a:t>
                      </a:r>
                      <a:r>
                        <a:rPr lang="ru-RU" sz="1400" spc="-35">
                          <a:effectLst/>
                        </a:rPr>
                        <a:t> </a:t>
                      </a:r>
                      <a:r>
                        <a:rPr lang="ru-RU" sz="1400">
                          <a:effectLst/>
                        </a:rPr>
                        <a:t>и</a:t>
                      </a:r>
                      <a:r>
                        <a:rPr lang="ru-RU" sz="1400" spc="-40">
                          <a:effectLst/>
                        </a:rPr>
                        <a:t> </a:t>
                      </a:r>
                      <a:r>
                        <a:rPr lang="ru-RU" sz="1400">
                          <a:effectLst/>
                        </a:rPr>
                        <a:t>опытно-</a:t>
                      </a:r>
                      <a:r>
                        <a:rPr lang="ru-RU" sz="1400" spc="120">
                          <a:effectLst/>
                        </a:rPr>
                        <a:t> </a:t>
                      </a:r>
                      <a:r>
                        <a:rPr lang="ru-RU" sz="1400">
                          <a:effectLst/>
                        </a:rPr>
                        <a:t>конструктор-</a:t>
                      </a:r>
                      <a:r>
                        <a:rPr lang="ru-RU" sz="1400" spc="110">
                          <a:effectLst/>
                        </a:rPr>
                        <a:t> </a:t>
                      </a:r>
                      <a:r>
                        <a:rPr lang="ru-RU" sz="1400">
                          <a:effectLst/>
                        </a:rPr>
                        <a:t>ских</a:t>
                      </a:r>
                      <a:r>
                        <a:rPr lang="ru-RU" sz="1400" spc="-55">
                          <a:effectLst/>
                        </a:rPr>
                        <a:t> </a:t>
                      </a:r>
                      <a:r>
                        <a:rPr lang="ru-RU" sz="1400" spc="-5">
                          <a:effectLst/>
                        </a:rPr>
                        <a:t>работ.</a:t>
                      </a:r>
                      <a:endParaRPr lang="ru-RU" sz="1400">
                        <a:effectLst/>
                      </a:endParaRPr>
                    </a:p>
                    <a:p>
                      <a:pPr marL="20320" marR="48895" eaLnBrk="0" hangingPunct="0">
                        <a:lnSpc>
                          <a:spcPct val="100000"/>
                        </a:lnSpc>
                        <a:spcAft>
                          <a:spcPts val="0"/>
                        </a:spcAft>
                      </a:pPr>
                      <a:r>
                        <a:rPr lang="ru-RU" sz="1400" spc="-5">
                          <a:effectLst/>
                        </a:rPr>
                        <a:t>Вовлечение</a:t>
                      </a:r>
                      <a:r>
                        <a:rPr lang="ru-RU" sz="1400" spc="130">
                          <a:effectLst/>
                        </a:rPr>
                        <a:t> </a:t>
                      </a:r>
                      <a:r>
                        <a:rPr lang="ru-RU" sz="1400" spc="-5">
                          <a:effectLst/>
                        </a:rPr>
                        <a:t>государства</a:t>
                      </a:r>
                      <a:r>
                        <a:rPr lang="ru-RU" sz="1400" spc="-45">
                          <a:effectLst/>
                        </a:rPr>
                        <a:t> </a:t>
                      </a:r>
                      <a:r>
                        <a:rPr lang="ru-RU" sz="1400">
                          <a:effectLst/>
                        </a:rPr>
                        <a:t>в</a:t>
                      </a:r>
                      <a:r>
                        <a:rPr lang="ru-RU" sz="1400" spc="130">
                          <a:effectLst/>
                        </a:rPr>
                        <a:t> </a:t>
                      </a:r>
                      <a:r>
                        <a:rPr lang="ru-RU" sz="1400">
                          <a:effectLst/>
                        </a:rPr>
                        <a:t>сферу</a:t>
                      </a:r>
                      <a:r>
                        <a:rPr lang="ru-RU" sz="1400" spc="-85">
                          <a:effectLst/>
                        </a:rPr>
                        <a:t> </a:t>
                      </a:r>
                      <a:r>
                        <a:rPr lang="ru-RU" sz="1400">
                          <a:effectLst/>
                        </a:rPr>
                        <a:t>граждан- ских</a:t>
                      </a:r>
                      <a:r>
                        <a:rPr lang="ru-RU" sz="1400" spc="-65">
                          <a:effectLst/>
                        </a:rPr>
                        <a:t> </a:t>
                      </a:r>
                      <a:r>
                        <a:rPr lang="ru-RU" sz="1400">
                          <a:effectLst/>
                        </a:rPr>
                        <a:t>НИОКР.</a:t>
                      </a:r>
                      <a:r>
                        <a:rPr lang="ru-RU" sz="1400" spc="105">
                          <a:effectLst/>
                        </a:rPr>
                        <a:t> </a:t>
                      </a:r>
                      <a:r>
                        <a:rPr lang="ru-RU" sz="1400" spc="-5">
                          <a:effectLst/>
                        </a:rPr>
                        <a:t>Развитие</a:t>
                      </a:r>
                      <a:r>
                        <a:rPr lang="ru-RU" sz="1400" spc="-60">
                          <a:effectLst/>
                        </a:rPr>
                        <a:t> </a:t>
                      </a:r>
                      <a:r>
                        <a:rPr lang="ru-RU" sz="1400">
                          <a:effectLst/>
                        </a:rPr>
                        <a:t>сред-</a:t>
                      </a:r>
                      <a:r>
                        <a:rPr lang="ru-RU" sz="1400" spc="140">
                          <a:effectLst/>
                        </a:rPr>
                        <a:t> </a:t>
                      </a:r>
                      <a:r>
                        <a:rPr lang="ru-RU" sz="1400" spc="-5">
                          <a:effectLst/>
                        </a:rPr>
                        <a:t>него,</a:t>
                      </a:r>
                      <a:r>
                        <a:rPr lang="ru-RU" sz="1400" spc="-55">
                          <a:effectLst/>
                        </a:rPr>
                        <a:t> </a:t>
                      </a:r>
                      <a:r>
                        <a:rPr lang="ru-RU" sz="1400">
                          <a:effectLst/>
                        </a:rPr>
                        <a:t>высшего</a:t>
                      </a:r>
                    </a:p>
                    <a:p>
                      <a:pPr marL="20320" marR="47625" eaLnBrk="0" hangingPunct="0">
                        <a:lnSpc>
                          <a:spcPct val="100000"/>
                        </a:lnSpc>
                        <a:spcAft>
                          <a:spcPts val="0"/>
                        </a:spcAft>
                      </a:pPr>
                      <a:r>
                        <a:rPr lang="ru-RU" sz="1400">
                          <a:effectLst/>
                        </a:rPr>
                        <a:t>и</a:t>
                      </a:r>
                      <a:r>
                        <a:rPr lang="ru-RU" sz="1400" spc="-60">
                          <a:effectLst/>
                        </a:rPr>
                        <a:t> </a:t>
                      </a:r>
                      <a:r>
                        <a:rPr lang="ru-RU" sz="1400" spc="-5">
                          <a:effectLst/>
                        </a:rPr>
                        <a:t>профессио-</a:t>
                      </a:r>
                      <a:r>
                        <a:rPr lang="ru-RU" sz="1400" spc="145">
                          <a:effectLst/>
                        </a:rPr>
                        <a:t> </a:t>
                      </a:r>
                      <a:r>
                        <a:rPr lang="ru-RU" sz="1400" spc="-5">
                          <a:effectLst/>
                        </a:rPr>
                        <a:t>нального</a:t>
                      </a:r>
                      <a:r>
                        <a:rPr lang="ru-RU" sz="1400" spc="-60">
                          <a:effectLst/>
                        </a:rPr>
                        <a:t> </a:t>
                      </a:r>
                      <a:r>
                        <a:rPr lang="ru-RU" sz="1400">
                          <a:effectLst/>
                        </a:rPr>
                        <a:t>обра-</a:t>
                      </a:r>
                      <a:r>
                        <a:rPr lang="ru-RU" sz="1400" spc="140">
                          <a:effectLst/>
                        </a:rPr>
                        <a:t> </a:t>
                      </a:r>
                      <a:r>
                        <a:rPr lang="ru-RU" sz="1400" spc="-5">
                          <a:effectLst/>
                        </a:rPr>
                        <a:t>зования.</a:t>
                      </a:r>
                      <a:r>
                        <a:rPr lang="ru-RU" sz="1400" spc="-60">
                          <a:effectLst/>
                        </a:rPr>
                        <a:t> </a:t>
                      </a:r>
                      <a:r>
                        <a:rPr lang="ru-RU" sz="1400">
                          <a:effectLst/>
                        </a:rPr>
                        <a:t>Пере-</a:t>
                      </a:r>
                      <a:r>
                        <a:rPr lang="ru-RU" sz="1400" spc="140">
                          <a:effectLst/>
                        </a:rPr>
                        <a:t> </a:t>
                      </a:r>
                      <a:r>
                        <a:rPr lang="ru-RU" sz="1400" spc="-5">
                          <a:effectLst/>
                        </a:rPr>
                        <a:t>дача</a:t>
                      </a:r>
                      <a:r>
                        <a:rPr lang="ru-RU" sz="1400" spc="-60">
                          <a:effectLst/>
                        </a:rPr>
                        <a:t> </a:t>
                      </a:r>
                      <a:r>
                        <a:rPr lang="ru-RU" sz="1400">
                          <a:effectLst/>
                        </a:rPr>
                        <a:t>техноло-</a:t>
                      </a:r>
                      <a:r>
                        <a:rPr lang="ru-RU" sz="1400" spc="110">
                          <a:effectLst/>
                        </a:rPr>
                        <a:t> </a:t>
                      </a:r>
                      <a:r>
                        <a:rPr lang="ru-RU" sz="1400" spc="-5">
                          <a:effectLst/>
                        </a:rPr>
                        <a:t>гии</a:t>
                      </a:r>
                      <a:r>
                        <a:rPr lang="ru-RU" sz="1400" spc="-55">
                          <a:effectLst/>
                        </a:rPr>
                        <a:t> </a:t>
                      </a:r>
                      <a:r>
                        <a:rPr lang="ru-RU" sz="1400">
                          <a:effectLst/>
                        </a:rPr>
                        <a:t>посредст-</a:t>
                      </a:r>
                      <a:r>
                        <a:rPr lang="ru-RU" sz="1400" spc="105">
                          <a:effectLst/>
                        </a:rPr>
                        <a:t> </a:t>
                      </a:r>
                      <a:r>
                        <a:rPr lang="ru-RU" sz="1400">
                          <a:effectLst/>
                        </a:rPr>
                        <a:t>вом</a:t>
                      </a:r>
                      <a:r>
                        <a:rPr lang="ru-RU" sz="1400" spc="-30">
                          <a:effectLst/>
                        </a:rPr>
                        <a:t> </a:t>
                      </a:r>
                      <a:r>
                        <a:rPr lang="ru-RU" sz="1400" spc="-5">
                          <a:effectLst/>
                        </a:rPr>
                        <a:t>лицензий</a:t>
                      </a:r>
                      <a:r>
                        <a:rPr lang="ru-RU" sz="1400" spc="-25">
                          <a:effectLst/>
                        </a:rPr>
                        <a:t> </a:t>
                      </a:r>
                      <a:r>
                        <a:rPr lang="ru-RU" sz="1400">
                          <a:effectLst/>
                        </a:rPr>
                        <a:t>и</a:t>
                      </a:r>
                      <a:r>
                        <a:rPr lang="ru-RU" sz="1400" spc="135">
                          <a:effectLst/>
                        </a:rPr>
                        <a:t> </a:t>
                      </a:r>
                      <a:r>
                        <a:rPr lang="ru-RU" sz="1400" spc="-5">
                          <a:effectLst/>
                        </a:rPr>
                        <a:t>инвестиций</a:t>
                      </a:r>
                      <a:r>
                        <a:rPr lang="ru-RU" sz="1400" spc="135">
                          <a:effectLst/>
                        </a:rPr>
                        <a:t> </a:t>
                      </a:r>
                      <a:r>
                        <a:rPr lang="ru-RU" sz="1400">
                          <a:effectLst/>
                        </a:rPr>
                        <a:t>транснацио-</a:t>
                      </a:r>
                      <a:r>
                        <a:rPr lang="ru-RU" sz="1400" spc="105">
                          <a:effectLst/>
                        </a:rPr>
                        <a:t> </a:t>
                      </a:r>
                      <a:r>
                        <a:rPr lang="ru-RU" sz="1400">
                          <a:effectLst/>
                        </a:rPr>
                        <a:t>нальными</a:t>
                      </a:r>
                      <a:r>
                        <a:rPr lang="ru-RU" sz="1400" spc="-70">
                          <a:effectLst/>
                        </a:rPr>
                        <a:t> </a:t>
                      </a:r>
                      <a:r>
                        <a:rPr lang="ru-RU" sz="1400">
                          <a:effectLst/>
                        </a:rPr>
                        <a:t>кор-</a:t>
                      </a:r>
                      <a:r>
                        <a:rPr lang="ru-RU" sz="1400" spc="115">
                          <a:effectLst/>
                        </a:rPr>
                        <a:t> </a:t>
                      </a:r>
                      <a:r>
                        <a:rPr lang="ru-RU" sz="1400">
                          <a:effectLst/>
                        </a:rPr>
                        <a:t>порациями</a:t>
                      </a:r>
                      <a:endParaRPr lang="ru-RU" sz="1400">
                        <a:effectLst/>
                        <a:latin typeface="Times New Roman"/>
                        <a:ea typeface="Times New Roman"/>
                      </a:endParaRPr>
                    </a:p>
                  </a:txBody>
                  <a:tcPr marL="0" marR="0" marT="0" marB="0"/>
                </a:tc>
                <a:tc>
                  <a:txBody>
                    <a:bodyPr/>
                    <a:lstStyle/>
                    <a:p>
                      <a:pPr marL="19050" eaLnBrk="0" hangingPunct="0">
                        <a:lnSpc>
                          <a:spcPct val="100000"/>
                        </a:lnSpc>
                        <a:spcAft>
                          <a:spcPts val="0"/>
                        </a:spcAft>
                      </a:pPr>
                      <a:r>
                        <a:rPr lang="ru-RU" sz="1400" spc="-5">
                          <a:effectLst/>
                        </a:rPr>
                        <a:t>Горизонталь-</a:t>
                      </a:r>
                      <a:endParaRPr lang="ru-RU" sz="1400">
                        <a:effectLst/>
                      </a:endParaRPr>
                    </a:p>
                    <a:p>
                      <a:pPr marL="19050" eaLnBrk="0" hangingPunct="0">
                        <a:lnSpc>
                          <a:spcPct val="100000"/>
                        </a:lnSpc>
                        <a:spcAft>
                          <a:spcPts val="0"/>
                        </a:spcAft>
                      </a:pPr>
                      <a:r>
                        <a:rPr lang="ru-RU" sz="1400" spc="-5">
                          <a:effectLst/>
                        </a:rPr>
                        <a:t>ная</a:t>
                      </a:r>
                      <a:r>
                        <a:rPr lang="ru-RU" sz="1400" spc="-55">
                          <a:effectLst/>
                        </a:rPr>
                        <a:t> </a:t>
                      </a:r>
                      <a:r>
                        <a:rPr lang="ru-RU" sz="1400">
                          <a:effectLst/>
                        </a:rPr>
                        <a:t>интегра-</a:t>
                      </a:r>
                    </a:p>
                    <a:p>
                      <a:pPr marL="19050" eaLnBrk="0" hangingPunct="0">
                        <a:lnSpc>
                          <a:spcPct val="100000"/>
                        </a:lnSpc>
                        <a:spcAft>
                          <a:spcPts val="0"/>
                        </a:spcAft>
                      </a:pPr>
                      <a:r>
                        <a:rPr lang="ru-RU" sz="1400">
                          <a:effectLst/>
                        </a:rPr>
                        <a:t>ция</a:t>
                      </a:r>
                      <a:r>
                        <a:rPr lang="ru-RU" sz="1400" spc="-55">
                          <a:effectLst/>
                        </a:rPr>
                        <a:t> </a:t>
                      </a:r>
                      <a:r>
                        <a:rPr lang="ru-RU" sz="1400">
                          <a:effectLst/>
                        </a:rPr>
                        <a:t>НИОКР,</a:t>
                      </a:r>
                    </a:p>
                    <a:p>
                      <a:pPr marL="19050" marR="36195" eaLnBrk="0" hangingPunct="0">
                        <a:lnSpc>
                          <a:spcPct val="100000"/>
                        </a:lnSpc>
                        <a:spcAft>
                          <a:spcPts val="0"/>
                        </a:spcAft>
                      </a:pPr>
                      <a:r>
                        <a:rPr lang="ru-RU" sz="1400">
                          <a:effectLst/>
                        </a:rPr>
                        <a:t>проектирова-ния</a:t>
                      </a:r>
                      <a:r>
                        <a:rPr lang="ru-RU" sz="1400" spc="-45">
                          <a:effectLst/>
                        </a:rPr>
                        <a:t> </a:t>
                      </a:r>
                      <a:r>
                        <a:rPr lang="ru-RU" sz="1400">
                          <a:effectLst/>
                        </a:rPr>
                        <a:t>произ-</a:t>
                      </a:r>
                      <a:r>
                        <a:rPr lang="ru-RU" sz="1400" spc="115">
                          <a:effectLst/>
                        </a:rPr>
                        <a:t> </a:t>
                      </a:r>
                      <a:r>
                        <a:rPr lang="ru-RU" sz="1400" spc="-5">
                          <a:effectLst/>
                        </a:rPr>
                        <a:t>водства.</a:t>
                      </a:r>
                      <a:r>
                        <a:rPr lang="ru-RU" sz="1400" spc="-50">
                          <a:effectLst/>
                        </a:rPr>
                        <a:t> </a:t>
                      </a:r>
                      <a:r>
                        <a:rPr lang="ru-RU" sz="1400">
                          <a:effectLst/>
                        </a:rPr>
                        <a:t>Вы-</a:t>
                      </a:r>
                      <a:r>
                        <a:rPr lang="ru-RU" sz="1400" spc="125">
                          <a:effectLst/>
                        </a:rPr>
                        <a:t> </a:t>
                      </a:r>
                      <a:r>
                        <a:rPr lang="ru-RU" sz="1400" spc="-5">
                          <a:effectLst/>
                        </a:rPr>
                        <a:t>числитель-</a:t>
                      </a:r>
                      <a:r>
                        <a:rPr lang="ru-RU" sz="1400" spc="125">
                          <a:effectLst/>
                        </a:rPr>
                        <a:t> </a:t>
                      </a:r>
                      <a:r>
                        <a:rPr lang="ru-RU" sz="1400" spc="-5">
                          <a:effectLst/>
                        </a:rPr>
                        <a:t>ные</a:t>
                      </a:r>
                      <a:r>
                        <a:rPr lang="ru-RU" sz="1400" spc="-20">
                          <a:effectLst/>
                        </a:rPr>
                        <a:t> </a:t>
                      </a:r>
                      <a:r>
                        <a:rPr lang="ru-RU" sz="1400" spc="-5">
                          <a:effectLst/>
                        </a:rPr>
                        <a:t>сети</a:t>
                      </a:r>
                      <a:r>
                        <a:rPr lang="ru-RU" sz="1400" spc="-20">
                          <a:effectLst/>
                        </a:rPr>
                        <a:t> </a:t>
                      </a:r>
                      <a:r>
                        <a:rPr lang="ru-RU" sz="1400">
                          <a:effectLst/>
                        </a:rPr>
                        <a:t>и</a:t>
                      </a:r>
                      <a:r>
                        <a:rPr lang="ru-RU" sz="1400" spc="125">
                          <a:effectLst/>
                        </a:rPr>
                        <a:t> </a:t>
                      </a:r>
                      <a:r>
                        <a:rPr lang="ru-RU" sz="1400" spc="-5">
                          <a:effectLst/>
                        </a:rPr>
                        <a:t>совместные</a:t>
                      </a:r>
                      <a:r>
                        <a:rPr lang="ru-RU" sz="1400" spc="140">
                          <a:effectLst/>
                        </a:rPr>
                        <a:t> </a:t>
                      </a:r>
                      <a:r>
                        <a:rPr lang="ru-RU" sz="1400" spc="-5">
                          <a:effectLst/>
                        </a:rPr>
                        <a:t>исследова-</a:t>
                      </a:r>
                      <a:r>
                        <a:rPr lang="ru-RU" sz="1400" spc="145">
                          <a:effectLst/>
                        </a:rPr>
                        <a:t> </a:t>
                      </a:r>
                      <a:r>
                        <a:rPr lang="ru-RU" sz="1400" spc="-5">
                          <a:effectLst/>
                        </a:rPr>
                        <a:t>ния.</a:t>
                      </a:r>
                      <a:r>
                        <a:rPr lang="ru-RU" sz="1400" spc="-55">
                          <a:effectLst/>
                        </a:rPr>
                        <a:t> </a:t>
                      </a:r>
                      <a:r>
                        <a:rPr lang="ru-RU" sz="1400">
                          <a:effectLst/>
                        </a:rPr>
                        <a:t>Государ-</a:t>
                      </a:r>
                      <a:r>
                        <a:rPr lang="ru-RU" sz="1400" spc="125">
                          <a:effectLst/>
                        </a:rPr>
                        <a:t> </a:t>
                      </a:r>
                      <a:r>
                        <a:rPr lang="ru-RU" sz="1400" spc="-5">
                          <a:effectLst/>
                        </a:rPr>
                        <a:t>ственная</a:t>
                      </a:r>
                      <a:r>
                        <a:rPr lang="ru-RU" sz="1400" spc="135">
                          <a:effectLst/>
                        </a:rPr>
                        <a:t> </a:t>
                      </a:r>
                      <a:r>
                        <a:rPr lang="ru-RU" sz="1400" spc="-5">
                          <a:effectLst/>
                        </a:rPr>
                        <a:t>поддержка</a:t>
                      </a:r>
                      <a:r>
                        <a:rPr lang="ru-RU" sz="1400" spc="125">
                          <a:effectLst/>
                        </a:rPr>
                        <a:t> </a:t>
                      </a:r>
                      <a:r>
                        <a:rPr lang="ru-RU" sz="1400" spc="-5">
                          <a:effectLst/>
                        </a:rPr>
                        <a:t>новых</a:t>
                      </a:r>
                      <a:r>
                        <a:rPr lang="ru-RU" sz="1400" spc="-50">
                          <a:effectLst/>
                        </a:rPr>
                        <a:t> </a:t>
                      </a:r>
                      <a:r>
                        <a:rPr lang="ru-RU" sz="1400" spc="-5">
                          <a:effectLst/>
                        </a:rPr>
                        <a:t>техно-</a:t>
                      </a:r>
                      <a:r>
                        <a:rPr lang="ru-RU" sz="1400" spc="145">
                          <a:effectLst/>
                        </a:rPr>
                        <a:t> </a:t>
                      </a:r>
                      <a:r>
                        <a:rPr lang="ru-RU" sz="1400">
                          <a:effectLst/>
                        </a:rPr>
                        <a:t>логий</a:t>
                      </a:r>
                      <a:r>
                        <a:rPr lang="ru-RU" sz="1400" spc="-30">
                          <a:effectLst/>
                        </a:rPr>
                        <a:t> </a:t>
                      </a:r>
                      <a:r>
                        <a:rPr lang="ru-RU" sz="1400">
                          <a:effectLst/>
                        </a:rPr>
                        <a:t>и</a:t>
                      </a:r>
                      <a:r>
                        <a:rPr lang="ru-RU" sz="1400" spc="-20">
                          <a:effectLst/>
                        </a:rPr>
                        <a:t> </a:t>
                      </a:r>
                      <a:r>
                        <a:rPr lang="ru-RU" sz="1400">
                          <a:effectLst/>
                        </a:rPr>
                        <a:t>уни- </a:t>
                      </a:r>
                      <a:r>
                        <a:rPr lang="ru-RU" sz="1400" spc="-5">
                          <a:effectLst/>
                        </a:rPr>
                        <a:t>верситетско-</a:t>
                      </a:r>
                      <a:r>
                        <a:rPr lang="ru-RU" sz="1400" spc="145">
                          <a:effectLst/>
                        </a:rPr>
                        <a:t> </a:t>
                      </a:r>
                      <a:r>
                        <a:rPr lang="ru-RU" sz="1400" spc="-5">
                          <a:effectLst/>
                        </a:rPr>
                        <a:t>промышлен-</a:t>
                      </a:r>
                      <a:r>
                        <a:rPr lang="ru-RU" sz="1400" spc="145">
                          <a:effectLst/>
                        </a:rPr>
                        <a:t> </a:t>
                      </a:r>
                      <a:r>
                        <a:rPr lang="ru-RU" sz="1400">
                          <a:effectLst/>
                        </a:rPr>
                        <a:t>ное</a:t>
                      </a:r>
                      <a:r>
                        <a:rPr lang="ru-RU" sz="1400" spc="-50">
                          <a:effectLst/>
                        </a:rPr>
                        <a:t> </a:t>
                      </a:r>
                      <a:r>
                        <a:rPr lang="ru-RU" sz="1400" spc="-5">
                          <a:effectLst/>
                        </a:rPr>
                        <a:t>сотруд-</a:t>
                      </a:r>
                      <a:r>
                        <a:rPr lang="ru-RU" sz="1400" spc="130">
                          <a:effectLst/>
                        </a:rPr>
                        <a:t> </a:t>
                      </a:r>
                      <a:r>
                        <a:rPr lang="ru-RU" sz="1400" spc="-5">
                          <a:effectLst/>
                        </a:rPr>
                        <a:t>ничество</a:t>
                      </a:r>
                      <a:endParaRPr lang="ru-RU" sz="1400">
                        <a:effectLst/>
                        <a:latin typeface="Times New Roman"/>
                        <a:ea typeface="Times New Roman"/>
                      </a:endParaRPr>
                    </a:p>
                  </a:txBody>
                  <a:tcPr marL="0" marR="0" marT="0" marB="0"/>
                </a:tc>
                <a:tc>
                  <a:txBody>
                    <a:bodyPr/>
                    <a:lstStyle/>
                    <a:p>
                      <a:pPr marL="19050" eaLnBrk="0" hangingPunct="0">
                        <a:lnSpc>
                          <a:spcPct val="100000"/>
                        </a:lnSpc>
                        <a:spcAft>
                          <a:spcPts val="0"/>
                        </a:spcAft>
                      </a:pPr>
                      <a:r>
                        <a:rPr lang="ru-RU" sz="1400" dirty="0">
                          <a:effectLst/>
                        </a:rPr>
                        <a:t>Переход</a:t>
                      </a:r>
                      <a:r>
                        <a:rPr lang="ru-RU" sz="1400" spc="-35" dirty="0">
                          <a:effectLst/>
                        </a:rPr>
                        <a:t> </a:t>
                      </a:r>
                      <a:r>
                        <a:rPr lang="ru-RU" sz="1400" dirty="0">
                          <a:effectLst/>
                        </a:rPr>
                        <a:t>к</a:t>
                      </a:r>
                      <a:r>
                        <a:rPr lang="ru-RU" sz="1400" spc="-30" dirty="0">
                          <a:effectLst/>
                        </a:rPr>
                        <a:t> </a:t>
                      </a:r>
                      <a:r>
                        <a:rPr lang="ru-RU" sz="1400" dirty="0">
                          <a:effectLst/>
                        </a:rPr>
                        <a:t>не-</a:t>
                      </a:r>
                    </a:p>
                    <a:p>
                      <a:pPr marL="19050" eaLnBrk="0" hangingPunct="0">
                        <a:lnSpc>
                          <a:spcPct val="100000"/>
                        </a:lnSpc>
                        <a:spcAft>
                          <a:spcPts val="0"/>
                        </a:spcAft>
                      </a:pPr>
                      <a:r>
                        <a:rPr lang="ru-RU" sz="1400" dirty="0">
                          <a:effectLst/>
                        </a:rPr>
                        <a:t>прерывному</a:t>
                      </a:r>
                    </a:p>
                    <a:p>
                      <a:pPr marL="19050" eaLnBrk="0" hangingPunct="0">
                        <a:lnSpc>
                          <a:spcPct val="100000"/>
                        </a:lnSpc>
                        <a:spcAft>
                          <a:spcPts val="0"/>
                        </a:spcAft>
                      </a:pPr>
                      <a:r>
                        <a:rPr lang="ru-RU" sz="1400" dirty="0" err="1">
                          <a:effectLst/>
                        </a:rPr>
                        <a:t>инновацион</a:t>
                      </a:r>
                      <a:r>
                        <a:rPr lang="ru-RU" sz="1400" dirty="0">
                          <a:effectLst/>
                        </a:rPr>
                        <a:t>-</a:t>
                      </a:r>
                    </a:p>
                    <a:p>
                      <a:pPr marL="19050" marR="42545" eaLnBrk="0" hangingPunct="0">
                        <a:lnSpc>
                          <a:spcPct val="100000"/>
                        </a:lnSpc>
                        <a:spcAft>
                          <a:spcPts val="0"/>
                        </a:spcAft>
                      </a:pPr>
                      <a:r>
                        <a:rPr lang="ru-RU" sz="1400" dirty="0">
                          <a:effectLst/>
                        </a:rPr>
                        <a:t>ному</a:t>
                      </a:r>
                      <a:r>
                        <a:rPr lang="ru-RU" sz="1400" spc="-85" dirty="0">
                          <a:effectLst/>
                        </a:rPr>
                        <a:t> </a:t>
                      </a:r>
                      <a:r>
                        <a:rPr lang="ru-RU" sz="1400" spc="-5" dirty="0">
                          <a:effectLst/>
                        </a:rPr>
                        <a:t>процессу отнесение</a:t>
                      </a:r>
                      <a:r>
                        <a:rPr lang="ru-RU" sz="1400" spc="-65" dirty="0">
                          <a:effectLst/>
                        </a:rPr>
                        <a:t> </a:t>
                      </a:r>
                      <a:r>
                        <a:rPr lang="ru-RU" sz="1400" dirty="0">
                          <a:effectLst/>
                        </a:rPr>
                        <a:t>рас-</a:t>
                      </a:r>
                      <a:r>
                        <a:rPr lang="ru-RU" sz="1400" spc="135" dirty="0">
                          <a:effectLst/>
                        </a:rPr>
                        <a:t> </a:t>
                      </a:r>
                      <a:r>
                        <a:rPr lang="ru-RU" sz="1400" dirty="0">
                          <a:effectLst/>
                        </a:rPr>
                        <a:t>ходов</a:t>
                      </a:r>
                      <a:r>
                        <a:rPr lang="ru-RU" sz="1400" spc="-30" dirty="0">
                          <a:effectLst/>
                        </a:rPr>
                        <a:t> </a:t>
                      </a:r>
                      <a:r>
                        <a:rPr lang="ru-RU" sz="1400" spc="-5" dirty="0">
                          <a:effectLst/>
                        </a:rPr>
                        <a:t>на</a:t>
                      </a:r>
                      <a:r>
                        <a:rPr lang="ru-RU" sz="1400" spc="-25" dirty="0">
                          <a:effectLst/>
                        </a:rPr>
                        <a:t> </a:t>
                      </a:r>
                      <a:r>
                        <a:rPr lang="ru-RU" sz="1400" dirty="0">
                          <a:effectLst/>
                        </a:rPr>
                        <a:t>НИ-</a:t>
                      </a:r>
                      <a:r>
                        <a:rPr lang="ru-RU" sz="1400" spc="115" dirty="0">
                          <a:effectLst/>
                        </a:rPr>
                        <a:t> </a:t>
                      </a:r>
                      <a:r>
                        <a:rPr lang="ru-RU" sz="1400" spc="-5" dirty="0">
                          <a:effectLst/>
                        </a:rPr>
                        <a:t>ОКР</a:t>
                      </a:r>
                      <a:r>
                        <a:rPr lang="ru-RU" sz="1400" spc="-20" dirty="0">
                          <a:effectLst/>
                        </a:rPr>
                        <a:t> </a:t>
                      </a:r>
                      <a:r>
                        <a:rPr lang="ru-RU" sz="1400" spc="-5" dirty="0">
                          <a:effectLst/>
                        </a:rPr>
                        <a:t>на</a:t>
                      </a:r>
                      <a:r>
                        <a:rPr lang="ru-RU" sz="1400" spc="-25" dirty="0">
                          <a:effectLst/>
                        </a:rPr>
                        <a:t> </a:t>
                      </a:r>
                      <a:r>
                        <a:rPr lang="ru-RU" sz="1400" dirty="0">
                          <a:effectLst/>
                        </a:rPr>
                        <a:t>себе-</a:t>
                      </a:r>
                      <a:r>
                        <a:rPr lang="ru-RU" sz="1400" spc="120" dirty="0">
                          <a:effectLst/>
                        </a:rPr>
                        <a:t> </a:t>
                      </a:r>
                      <a:r>
                        <a:rPr lang="ru-RU" sz="1400" spc="-5" dirty="0">
                          <a:effectLst/>
                        </a:rPr>
                        <a:t>стоимость</a:t>
                      </a:r>
                      <a:r>
                        <a:rPr lang="ru-RU" sz="1400" spc="-60" dirty="0">
                          <a:effectLst/>
                        </a:rPr>
                        <a:t> </a:t>
                      </a:r>
                      <a:r>
                        <a:rPr lang="ru-RU" sz="1400" dirty="0">
                          <a:effectLst/>
                        </a:rPr>
                        <a:t>про-</a:t>
                      </a:r>
                      <a:r>
                        <a:rPr lang="ru-RU" sz="1400" spc="135" dirty="0">
                          <a:effectLst/>
                        </a:rPr>
                        <a:t> </a:t>
                      </a:r>
                      <a:r>
                        <a:rPr lang="ru-RU" sz="1400" spc="-5" dirty="0" err="1">
                          <a:effectLst/>
                        </a:rPr>
                        <a:t>дукции</a:t>
                      </a:r>
                      <a:r>
                        <a:rPr lang="ru-RU" sz="1400" spc="-5" dirty="0">
                          <a:effectLst/>
                        </a:rPr>
                        <a:t>.</a:t>
                      </a:r>
                      <a:r>
                        <a:rPr lang="ru-RU" sz="1400" spc="-40" dirty="0">
                          <a:effectLst/>
                        </a:rPr>
                        <a:t> </a:t>
                      </a:r>
                      <a:r>
                        <a:rPr lang="ru-RU" sz="1400" dirty="0">
                          <a:effectLst/>
                        </a:rPr>
                        <a:t>Ком-</a:t>
                      </a:r>
                      <a:r>
                        <a:rPr lang="ru-RU" sz="1400" spc="120" dirty="0">
                          <a:effectLst/>
                        </a:rPr>
                        <a:t> </a:t>
                      </a:r>
                      <a:r>
                        <a:rPr lang="ru-RU" sz="1400" spc="-5" dirty="0" err="1">
                          <a:effectLst/>
                        </a:rPr>
                        <a:t>мерциализация</a:t>
                      </a:r>
                      <a:r>
                        <a:rPr lang="ru-RU" sz="1400" spc="105" dirty="0">
                          <a:effectLst/>
                        </a:rPr>
                        <a:t> </a:t>
                      </a:r>
                      <a:r>
                        <a:rPr lang="ru-RU" sz="1400" spc="-5" dirty="0">
                          <a:effectLst/>
                        </a:rPr>
                        <a:t>науки</a:t>
                      </a:r>
                      <a:r>
                        <a:rPr lang="ru-RU" sz="1400" spc="-25" dirty="0">
                          <a:effectLst/>
                        </a:rPr>
                        <a:t> </a:t>
                      </a:r>
                      <a:r>
                        <a:rPr lang="ru-RU" sz="1400" dirty="0">
                          <a:effectLst/>
                        </a:rPr>
                        <a:t>и</a:t>
                      </a:r>
                      <a:r>
                        <a:rPr lang="ru-RU" sz="1400" spc="-30" dirty="0">
                          <a:effectLst/>
                        </a:rPr>
                        <a:t> </a:t>
                      </a:r>
                      <a:r>
                        <a:rPr lang="ru-RU" sz="1400" dirty="0" err="1">
                          <a:effectLst/>
                        </a:rPr>
                        <a:t>науч</a:t>
                      </a:r>
                      <a:r>
                        <a:rPr lang="ru-RU" sz="1400" dirty="0">
                          <a:effectLst/>
                        </a:rPr>
                        <a:t>-</a:t>
                      </a:r>
                      <a:r>
                        <a:rPr lang="ru-RU" sz="1400" spc="125" dirty="0">
                          <a:effectLst/>
                        </a:rPr>
                        <a:t> </a:t>
                      </a:r>
                      <a:r>
                        <a:rPr lang="ru-RU" sz="1400" dirty="0">
                          <a:effectLst/>
                        </a:rPr>
                        <a:t>но-</a:t>
                      </a:r>
                    </a:p>
                    <a:p>
                      <a:pPr marL="19050" marR="48260" eaLnBrk="0" hangingPunct="0">
                        <a:lnSpc>
                          <a:spcPct val="100000"/>
                        </a:lnSpc>
                        <a:spcAft>
                          <a:spcPts val="0"/>
                        </a:spcAft>
                      </a:pPr>
                      <a:r>
                        <a:rPr lang="ru-RU" sz="1400" spc="-5" dirty="0" err="1">
                          <a:effectLst/>
                        </a:rPr>
                        <a:t>производст</a:t>
                      </a:r>
                      <a:r>
                        <a:rPr lang="ru-RU" sz="1400" spc="-5" dirty="0">
                          <a:effectLst/>
                        </a:rPr>
                        <a:t>-</a:t>
                      </a:r>
                      <a:r>
                        <a:rPr lang="ru-RU" sz="1400" spc="140" dirty="0">
                          <a:effectLst/>
                        </a:rPr>
                        <a:t> </a:t>
                      </a:r>
                      <a:r>
                        <a:rPr lang="ru-RU" sz="1400" dirty="0">
                          <a:effectLst/>
                        </a:rPr>
                        <a:t>венная</a:t>
                      </a:r>
                      <a:r>
                        <a:rPr lang="ru-RU" sz="1400" spc="-60" dirty="0">
                          <a:effectLst/>
                        </a:rPr>
                        <a:t> </a:t>
                      </a:r>
                      <a:r>
                        <a:rPr lang="ru-RU" sz="1400" dirty="0" err="1">
                          <a:effectLst/>
                        </a:rPr>
                        <a:t>инте</a:t>
                      </a:r>
                      <a:r>
                        <a:rPr lang="ru-RU" sz="1400" dirty="0">
                          <a:effectLst/>
                        </a:rPr>
                        <a:t>-</a:t>
                      </a:r>
                      <a:r>
                        <a:rPr lang="ru-RU" sz="1400" spc="105" dirty="0">
                          <a:effectLst/>
                        </a:rPr>
                        <a:t> </a:t>
                      </a:r>
                      <a:r>
                        <a:rPr lang="ru-RU" sz="1400" spc="-5" dirty="0">
                          <a:effectLst/>
                        </a:rPr>
                        <a:t>грация,</a:t>
                      </a:r>
                      <a:r>
                        <a:rPr lang="ru-RU" sz="1400" spc="-50" dirty="0">
                          <a:effectLst/>
                        </a:rPr>
                        <a:t> </a:t>
                      </a:r>
                      <a:r>
                        <a:rPr lang="ru-RU" sz="1400" dirty="0">
                          <a:effectLst/>
                        </a:rPr>
                        <a:t>КАЛС-</a:t>
                      </a:r>
                      <a:r>
                        <a:rPr lang="ru-RU" sz="1400" spc="120" dirty="0">
                          <a:effectLst/>
                        </a:rPr>
                        <a:t> </a:t>
                      </a:r>
                      <a:r>
                        <a:rPr lang="ru-RU" sz="1400" spc="-5" dirty="0">
                          <a:effectLst/>
                        </a:rPr>
                        <a:t>технологии.</a:t>
                      </a:r>
                      <a:endParaRPr lang="ru-RU" sz="1400" dirty="0">
                        <a:effectLst/>
                      </a:endParaRPr>
                    </a:p>
                    <a:p>
                      <a:pPr marL="19050" marR="38100" eaLnBrk="0" hangingPunct="0">
                        <a:lnSpc>
                          <a:spcPct val="100000"/>
                        </a:lnSpc>
                        <a:spcAft>
                          <a:spcPts val="0"/>
                        </a:spcAft>
                      </a:pPr>
                      <a:r>
                        <a:rPr lang="ru-RU" sz="1400" dirty="0">
                          <a:effectLst/>
                        </a:rPr>
                        <a:t>Компьютерное</a:t>
                      </a:r>
                      <a:r>
                        <a:rPr lang="ru-RU" sz="1400" spc="110" dirty="0">
                          <a:effectLst/>
                        </a:rPr>
                        <a:t> </a:t>
                      </a:r>
                      <a:r>
                        <a:rPr lang="ru-RU" sz="1400" spc="-5" dirty="0">
                          <a:effectLst/>
                        </a:rPr>
                        <a:t>моделирование</a:t>
                      </a:r>
                      <a:r>
                        <a:rPr lang="ru-RU" sz="1400" spc="115" dirty="0">
                          <a:effectLst/>
                        </a:rPr>
                        <a:t> </a:t>
                      </a:r>
                      <a:r>
                        <a:rPr lang="ru-RU" sz="1400" spc="-5" dirty="0">
                          <a:effectLst/>
                        </a:rPr>
                        <a:t>жизненного</a:t>
                      </a:r>
                      <a:r>
                        <a:rPr lang="ru-RU" sz="1400" spc="130" dirty="0">
                          <a:effectLst/>
                        </a:rPr>
                        <a:t> </a:t>
                      </a:r>
                      <a:r>
                        <a:rPr lang="ru-RU" sz="1400" spc="-5" dirty="0">
                          <a:effectLst/>
                        </a:rPr>
                        <a:t>цикла</a:t>
                      </a:r>
                      <a:r>
                        <a:rPr lang="ru-RU" sz="1400" spc="-45" dirty="0">
                          <a:effectLst/>
                        </a:rPr>
                        <a:t> </a:t>
                      </a:r>
                      <a:r>
                        <a:rPr lang="ru-RU" sz="1400" spc="-5" dirty="0" err="1">
                          <a:effectLst/>
                        </a:rPr>
                        <a:t>продук</a:t>
                      </a:r>
                      <a:r>
                        <a:rPr lang="ru-RU" sz="1400" spc="-5" dirty="0">
                          <a:effectLst/>
                        </a:rPr>
                        <a:t>-</a:t>
                      </a:r>
                      <a:r>
                        <a:rPr lang="ru-RU" sz="1400" spc="145" dirty="0">
                          <a:effectLst/>
                        </a:rPr>
                        <a:t> </a:t>
                      </a:r>
                      <a:r>
                        <a:rPr lang="ru-RU" sz="1400" dirty="0" err="1">
                          <a:effectLst/>
                        </a:rPr>
                        <a:t>ции</a:t>
                      </a:r>
                      <a:endParaRPr lang="ru-RU" sz="14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56367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dirty="0">
                <a:solidFill>
                  <a:srgbClr val="FF0000"/>
                </a:solidFill>
                <a:latin typeface="Franklin Gothic Demi" pitchFamily="34" charset="0"/>
              </a:rPr>
              <a:t>Объективно</a:t>
            </a:r>
            <a:endParaRPr lang="ru-RU" dirty="0"/>
          </a:p>
        </p:txBody>
      </p:sp>
      <p:sp>
        <p:nvSpPr>
          <p:cNvPr id="3" name="Объект 2"/>
          <p:cNvSpPr>
            <a:spLocks noGrp="1"/>
          </p:cNvSpPr>
          <p:nvPr>
            <p:ph idx="1"/>
          </p:nvPr>
        </p:nvSpPr>
        <p:spPr>
          <a:xfrm>
            <a:off x="0" y="764704"/>
            <a:ext cx="9144000" cy="6093296"/>
          </a:xfrm>
        </p:spPr>
        <p:txBody>
          <a:bodyPr>
            <a:normAutofit fontScale="85000" lnSpcReduction="20000"/>
          </a:bodyPr>
          <a:lstStyle/>
          <a:p>
            <a:pPr marL="0" indent="0" algn="just">
              <a:buNone/>
            </a:pPr>
            <a:r>
              <a:rPr lang="ru-RU" dirty="0" smtClean="0"/>
              <a:t>Эти </a:t>
            </a:r>
            <a:r>
              <a:rPr lang="ru-RU" dirty="0"/>
              <a:t>процессы происходят на фоне структурных </a:t>
            </a:r>
            <a:r>
              <a:rPr lang="ru-RU" dirty="0" smtClean="0"/>
              <a:t>сдвигов, </a:t>
            </a:r>
            <a:r>
              <a:rPr lang="ru-RU" dirty="0"/>
              <a:t>перелома тенденций длинных волн </a:t>
            </a:r>
            <a:r>
              <a:rPr lang="ru-RU" dirty="0" err="1" smtClean="0"/>
              <a:t>Н.Д.Кондратьева</a:t>
            </a:r>
            <a:r>
              <a:rPr lang="ru-RU" dirty="0" smtClean="0"/>
              <a:t>. </a:t>
            </a:r>
            <a:r>
              <a:rPr lang="uk-UA" dirty="0" err="1"/>
              <a:t>Колебательные</a:t>
            </a:r>
            <a:r>
              <a:rPr lang="uk-UA" dirty="0"/>
              <a:t> </a:t>
            </a:r>
            <a:r>
              <a:rPr lang="uk-UA" dirty="0" err="1"/>
              <a:t>движения</a:t>
            </a:r>
            <a:r>
              <a:rPr lang="uk-UA" dirty="0"/>
              <a:t> </a:t>
            </a:r>
            <a:r>
              <a:rPr lang="uk-UA" dirty="0" err="1"/>
              <a:t>представляют</a:t>
            </a:r>
            <a:r>
              <a:rPr lang="uk-UA" dirty="0"/>
              <a:t> </a:t>
            </a:r>
            <a:r>
              <a:rPr lang="uk-UA" dirty="0" err="1"/>
              <a:t>собой</a:t>
            </a:r>
            <a:r>
              <a:rPr lang="uk-UA" dirty="0"/>
              <a:t> </a:t>
            </a:r>
            <a:r>
              <a:rPr lang="uk-UA" dirty="0" err="1"/>
              <a:t>процессы</a:t>
            </a:r>
            <a:r>
              <a:rPr lang="uk-UA" dirty="0"/>
              <a:t> </a:t>
            </a:r>
            <a:r>
              <a:rPr lang="uk-UA" dirty="0" err="1"/>
              <a:t>отклонений</a:t>
            </a:r>
            <a:r>
              <a:rPr lang="uk-UA" dirty="0"/>
              <a:t> от </a:t>
            </a:r>
            <a:r>
              <a:rPr lang="uk-UA" dirty="0" err="1"/>
              <a:t>равновесных</a:t>
            </a:r>
            <a:r>
              <a:rPr lang="uk-UA" dirty="0"/>
              <a:t> </a:t>
            </a:r>
            <a:r>
              <a:rPr lang="uk-UA" dirty="0" err="1"/>
              <a:t>состояний</a:t>
            </a:r>
            <a:r>
              <a:rPr lang="uk-UA" dirty="0"/>
              <a:t>, к </a:t>
            </a:r>
            <a:r>
              <a:rPr lang="uk-UA" dirty="0" err="1"/>
              <a:t>которым</a:t>
            </a:r>
            <a:r>
              <a:rPr lang="uk-UA" dirty="0"/>
              <a:t> </a:t>
            </a:r>
            <a:r>
              <a:rPr lang="uk-UA" dirty="0" err="1"/>
              <a:t>стремится</a:t>
            </a:r>
            <a:r>
              <a:rPr lang="uk-UA" dirty="0"/>
              <a:t> </a:t>
            </a:r>
            <a:r>
              <a:rPr lang="uk-UA" dirty="0" err="1"/>
              <a:t>экономика</a:t>
            </a:r>
            <a:r>
              <a:rPr lang="uk-UA" dirty="0"/>
              <a:t>. </a:t>
            </a:r>
            <a:r>
              <a:rPr lang="ru-RU" dirty="0" err="1"/>
              <a:t>Н.Д.Кондратьев</a:t>
            </a:r>
            <a:r>
              <a:rPr lang="ru-RU" dirty="0"/>
              <a:t> </a:t>
            </a:r>
            <a:r>
              <a:rPr lang="uk-UA" dirty="0" err="1"/>
              <a:t>считал</a:t>
            </a:r>
            <a:r>
              <a:rPr lang="uk-UA" dirty="0"/>
              <a:t>, </a:t>
            </a:r>
            <a:r>
              <a:rPr lang="uk-UA" dirty="0" err="1"/>
              <a:t>что</a:t>
            </a:r>
            <a:r>
              <a:rPr lang="uk-UA" dirty="0"/>
              <a:t> </a:t>
            </a:r>
            <a:r>
              <a:rPr lang="uk-UA" dirty="0" err="1"/>
              <a:t>растущие</a:t>
            </a:r>
            <a:r>
              <a:rPr lang="uk-UA" dirty="0"/>
              <a:t> </a:t>
            </a:r>
            <a:r>
              <a:rPr lang="uk-UA" dirty="0" err="1"/>
              <a:t>фазы</a:t>
            </a:r>
            <a:r>
              <a:rPr lang="uk-UA" dirty="0"/>
              <a:t> </a:t>
            </a:r>
            <a:r>
              <a:rPr lang="uk-UA" dirty="0" err="1"/>
              <a:t>больших</a:t>
            </a:r>
            <a:r>
              <a:rPr lang="uk-UA" dirty="0"/>
              <a:t> </a:t>
            </a:r>
            <a:r>
              <a:rPr lang="uk-UA" dirty="0" err="1"/>
              <a:t>циклов</a:t>
            </a:r>
            <a:r>
              <a:rPr lang="uk-UA" dirty="0"/>
              <a:t> </a:t>
            </a:r>
            <a:r>
              <a:rPr lang="uk-UA" dirty="0" err="1"/>
              <a:t>обусловлены</a:t>
            </a:r>
            <a:r>
              <a:rPr lang="uk-UA" dirty="0"/>
              <a:t> </a:t>
            </a:r>
            <a:r>
              <a:rPr lang="uk-UA" dirty="0" err="1"/>
              <a:t>внедрением</a:t>
            </a:r>
            <a:r>
              <a:rPr lang="uk-UA" dirty="0"/>
              <a:t> </a:t>
            </a:r>
            <a:r>
              <a:rPr lang="uk-UA" dirty="0" err="1"/>
              <a:t>технических</a:t>
            </a:r>
            <a:r>
              <a:rPr lang="uk-UA" dirty="0"/>
              <a:t> </a:t>
            </a:r>
            <a:r>
              <a:rPr lang="uk-UA" dirty="0" err="1"/>
              <a:t>изобретений</a:t>
            </a:r>
            <a:r>
              <a:rPr lang="uk-UA" dirty="0"/>
              <a:t> и </a:t>
            </a:r>
            <a:r>
              <a:rPr lang="uk-UA" dirty="0" err="1"/>
              <a:t>развитием</a:t>
            </a:r>
            <a:r>
              <a:rPr lang="uk-UA" dirty="0"/>
              <a:t> </a:t>
            </a:r>
            <a:r>
              <a:rPr lang="uk-UA" dirty="0" err="1"/>
              <a:t>новых</a:t>
            </a:r>
            <a:r>
              <a:rPr lang="uk-UA" dirty="0"/>
              <a:t> </a:t>
            </a:r>
            <a:r>
              <a:rPr lang="uk-UA" dirty="0" err="1"/>
              <a:t>отраслей</a:t>
            </a:r>
            <a:r>
              <a:rPr lang="uk-UA" dirty="0"/>
              <a:t> </a:t>
            </a:r>
            <a:r>
              <a:rPr lang="uk-UA" dirty="0" err="1"/>
              <a:t>промышленности</a:t>
            </a:r>
            <a:r>
              <a:rPr lang="uk-UA" dirty="0"/>
              <a:t>. </a:t>
            </a:r>
            <a:r>
              <a:rPr lang="uk-UA" dirty="0" err="1"/>
              <a:t>Циклы</a:t>
            </a:r>
            <a:r>
              <a:rPr lang="uk-UA" dirty="0"/>
              <a:t> Кондратьева, </a:t>
            </a:r>
            <a:r>
              <a:rPr lang="uk-UA" dirty="0" err="1"/>
              <a:t>помимо</a:t>
            </a:r>
            <a:r>
              <a:rPr lang="uk-UA" dirty="0"/>
              <a:t> экономики, </a:t>
            </a:r>
            <a:r>
              <a:rPr lang="uk-UA" dirty="0" err="1"/>
              <a:t>затрагивают</a:t>
            </a:r>
            <a:r>
              <a:rPr lang="uk-UA" dirty="0"/>
              <a:t> </a:t>
            </a:r>
            <a:r>
              <a:rPr lang="uk-UA" dirty="0" err="1"/>
              <a:t>также</a:t>
            </a:r>
            <a:r>
              <a:rPr lang="uk-UA" dirty="0"/>
              <a:t> </a:t>
            </a:r>
            <a:r>
              <a:rPr lang="uk-UA" dirty="0" err="1"/>
              <a:t>социальные</a:t>
            </a:r>
            <a:r>
              <a:rPr lang="uk-UA" dirty="0"/>
              <a:t>, </a:t>
            </a:r>
            <a:r>
              <a:rPr lang="uk-UA" dirty="0" err="1"/>
              <a:t>технологические</a:t>
            </a:r>
            <a:r>
              <a:rPr lang="uk-UA" dirty="0"/>
              <a:t>, </a:t>
            </a:r>
            <a:r>
              <a:rPr lang="uk-UA" dirty="0" err="1"/>
              <a:t>экологические</a:t>
            </a:r>
            <a:r>
              <a:rPr lang="uk-UA" dirty="0"/>
              <a:t>, </a:t>
            </a:r>
            <a:r>
              <a:rPr lang="uk-UA" dirty="0" err="1"/>
              <a:t>психологические</a:t>
            </a:r>
            <a:r>
              <a:rPr lang="uk-UA" dirty="0"/>
              <a:t> и </a:t>
            </a:r>
            <a:r>
              <a:rPr lang="uk-UA" dirty="0" err="1"/>
              <a:t>социальные</a:t>
            </a:r>
            <a:r>
              <a:rPr lang="uk-UA" dirty="0"/>
              <a:t> </a:t>
            </a:r>
            <a:r>
              <a:rPr lang="uk-UA" dirty="0" err="1"/>
              <a:t>сферы</a:t>
            </a:r>
            <a:r>
              <a:rPr lang="uk-UA" dirty="0"/>
              <a:t> </a:t>
            </a:r>
            <a:r>
              <a:rPr lang="uk-UA" dirty="0" err="1"/>
              <a:t>общества</a:t>
            </a:r>
            <a:r>
              <a:rPr lang="uk-UA" dirty="0"/>
              <a:t>. </a:t>
            </a:r>
            <a:r>
              <a:rPr lang="uk-UA" dirty="0" err="1"/>
              <a:t>Жизненные</a:t>
            </a:r>
            <a:r>
              <a:rPr lang="uk-UA" dirty="0"/>
              <a:t> </a:t>
            </a:r>
            <a:r>
              <a:rPr lang="uk-UA" dirty="0" err="1"/>
              <a:t>циклы</a:t>
            </a:r>
            <a:r>
              <a:rPr lang="uk-UA" dirty="0"/>
              <a:t> </a:t>
            </a:r>
            <a:r>
              <a:rPr lang="uk-UA" dirty="0" err="1"/>
              <a:t>созданий</a:t>
            </a:r>
            <a:r>
              <a:rPr lang="uk-UA" dirty="0"/>
              <a:t> </a:t>
            </a:r>
            <a:r>
              <a:rPr lang="uk-UA" dirty="0" err="1"/>
              <a:t>человека</a:t>
            </a:r>
            <a:r>
              <a:rPr lang="uk-UA" dirty="0"/>
              <a:t> (</a:t>
            </a:r>
            <a:r>
              <a:rPr lang="uk-UA" dirty="0" err="1"/>
              <a:t>концепций</a:t>
            </a:r>
            <a:r>
              <a:rPr lang="uk-UA" dirty="0"/>
              <a:t>, </a:t>
            </a:r>
            <a:r>
              <a:rPr lang="uk-UA" dirty="0" err="1"/>
              <a:t>принципов</a:t>
            </a:r>
            <a:r>
              <a:rPr lang="uk-UA" dirty="0"/>
              <a:t>, </a:t>
            </a:r>
            <a:r>
              <a:rPr lang="uk-UA" dirty="0" err="1"/>
              <a:t>институтов</a:t>
            </a:r>
            <a:r>
              <a:rPr lang="uk-UA" dirty="0"/>
              <a:t>, </a:t>
            </a:r>
            <a:r>
              <a:rPr lang="uk-UA" dirty="0" err="1"/>
              <a:t>технологий</a:t>
            </a:r>
            <a:r>
              <a:rPr lang="uk-UA" dirty="0"/>
              <a:t>, </a:t>
            </a:r>
            <a:r>
              <a:rPr lang="uk-UA" dirty="0" err="1"/>
              <a:t>продуктов</a:t>
            </a:r>
            <a:r>
              <a:rPr lang="uk-UA" dirty="0"/>
              <a:t> и т. п.) </a:t>
            </a:r>
            <a:r>
              <a:rPr lang="uk-UA" dirty="0" err="1"/>
              <a:t>связаны</a:t>
            </a:r>
            <a:r>
              <a:rPr lang="uk-UA" dirty="0"/>
              <a:t> с циклами Кондратьева. </a:t>
            </a:r>
            <a:r>
              <a:rPr lang="uk-UA" dirty="0" smtClean="0"/>
              <a:t>При </a:t>
            </a:r>
            <a:r>
              <a:rPr lang="uk-UA" dirty="0" err="1"/>
              <a:t>этом</a:t>
            </a:r>
            <a:r>
              <a:rPr lang="uk-UA" dirty="0"/>
              <a:t> он </a:t>
            </a:r>
            <a:r>
              <a:rPr lang="uk-UA" dirty="0" err="1"/>
              <a:t>обнаружил</a:t>
            </a:r>
            <a:r>
              <a:rPr lang="uk-UA" dirty="0"/>
              <a:t>, </a:t>
            </a:r>
            <a:r>
              <a:rPr lang="uk-UA" dirty="0" err="1"/>
              <a:t>что</a:t>
            </a:r>
            <a:r>
              <a:rPr lang="uk-UA" dirty="0"/>
              <a:t> </a:t>
            </a:r>
            <a:r>
              <a:rPr lang="uk-UA" dirty="0" err="1"/>
              <a:t>повышательная</a:t>
            </a:r>
            <a:r>
              <a:rPr lang="uk-UA" dirty="0"/>
              <a:t> и </a:t>
            </a:r>
            <a:r>
              <a:rPr lang="uk-UA" dirty="0" err="1"/>
              <a:t>понижательная</a:t>
            </a:r>
            <a:r>
              <a:rPr lang="uk-UA" dirty="0"/>
              <a:t> </a:t>
            </a:r>
            <a:r>
              <a:rPr lang="uk-UA" dirty="0" err="1"/>
              <a:t>фазы</a:t>
            </a:r>
            <a:r>
              <a:rPr lang="uk-UA" dirty="0"/>
              <a:t> </a:t>
            </a:r>
            <a:r>
              <a:rPr lang="uk-UA" dirty="0" err="1"/>
              <a:t>каждой</a:t>
            </a:r>
            <a:r>
              <a:rPr lang="uk-UA" dirty="0"/>
              <a:t> </a:t>
            </a:r>
            <a:r>
              <a:rPr lang="uk-UA" dirty="0" err="1"/>
              <a:t>длинной</a:t>
            </a:r>
            <a:r>
              <a:rPr lang="uk-UA" dirty="0"/>
              <a:t> </a:t>
            </a:r>
            <a:r>
              <a:rPr lang="uk-UA" dirty="0" err="1"/>
              <a:t>волны</a:t>
            </a:r>
            <a:r>
              <a:rPr lang="uk-UA" dirty="0"/>
              <a:t> (</a:t>
            </a:r>
            <a:r>
              <a:rPr lang="uk-UA" dirty="0" err="1"/>
              <a:t>большого</a:t>
            </a:r>
            <a:r>
              <a:rPr lang="uk-UA" dirty="0"/>
              <a:t> </a:t>
            </a:r>
            <a:r>
              <a:rPr lang="uk-UA" dirty="0" err="1"/>
              <a:t>цикла</a:t>
            </a:r>
            <a:r>
              <a:rPr lang="uk-UA" dirty="0"/>
              <a:t>) </a:t>
            </a:r>
            <a:r>
              <a:rPr lang="uk-UA" dirty="0" err="1"/>
              <a:t>обладают</a:t>
            </a:r>
            <a:r>
              <a:rPr lang="uk-UA" dirty="0"/>
              <a:t> </a:t>
            </a:r>
            <a:r>
              <a:rPr lang="uk-UA" dirty="0" err="1"/>
              <a:t>определенными</a:t>
            </a:r>
            <a:r>
              <a:rPr lang="uk-UA" dirty="0"/>
              <a:t> </a:t>
            </a:r>
            <a:r>
              <a:rPr lang="uk-UA" dirty="0" err="1"/>
              <a:t>свойствами</a:t>
            </a:r>
            <a:r>
              <a:rPr lang="uk-UA" dirty="0"/>
              <a:t>, </a:t>
            </a:r>
            <a:r>
              <a:rPr lang="uk-UA" dirty="0" err="1"/>
              <a:t>названными</a:t>
            </a:r>
            <a:r>
              <a:rPr lang="uk-UA" dirty="0"/>
              <a:t> </a:t>
            </a:r>
            <a:r>
              <a:rPr lang="uk-UA" dirty="0" err="1"/>
              <a:t>им</a:t>
            </a:r>
            <a:r>
              <a:rPr lang="uk-UA" dirty="0"/>
              <a:t> </a:t>
            </a:r>
            <a:r>
              <a:rPr lang="uk-UA" dirty="0" err="1"/>
              <a:t>эмпирическими</a:t>
            </a:r>
            <a:r>
              <a:rPr lang="uk-UA" dirty="0"/>
              <a:t> </a:t>
            </a:r>
            <a:r>
              <a:rPr lang="uk-UA" dirty="0" err="1"/>
              <a:t>правильностями</a:t>
            </a:r>
            <a:r>
              <a:rPr lang="uk-UA" dirty="0"/>
              <a:t>. </a:t>
            </a:r>
            <a:r>
              <a:rPr lang="uk-UA" dirty="0" err="1"/>
              <a:t>Им</a:t>
            </a:r>
            <a:r>
              <a:rPr lang="uk-UA" dirty="0"/>
              <a:t> </a:t>
            </a:r>
            <a:r>
              <a:rPr lang="uk-UA" dirty="0" err="1"/>
              <a:t>были</a:t>
            </a:r>
            <a:r>
              <a:rPr lang="uk-UA" dirty="0"/>
              <a:t> </a:t>
            </a:r>
            <a:r>
              <a:rPr lang="uk-UA" dirty="0" err="1"/>
              <a:t>сформулированы</a:t>
            </a:r>
            <a:r>
              <a:rPr lang="uk-UA" dirty="0"/>
              <a:t> </a:t>
            </a:r>
            <a:r>
              <a:rPr lang="uk-UA" dirty="0" err="1"/>
              <a:t>четыре</a:t>
            </a:r>
            <a:r>
              <a:rPr lang="uk-UA" dirty="0"/>
              <a:t> таких </a:t>
            </a:r>
            <a:r>
              <a:rPr lang="uk-UA" dirty="0" err="1"/>
              <a:t>закономерности</a:t>
            </a:r>
            <a:r>
              <a:rPr lang="uk-UA" dirty="0"/>
              <a:t>.</a:t>
            </a:r>
            <a:r>
              <a:rPr lang="ru-RU" dirty="0"/>
              <a:t> </a:t>
            </a:r>
          </a:p>
          <a:p>
            <a:endParaRPr lang="ru-RU" dirty="0"/>
          </a:p>
        </p:txBody>
      </p:sp>
    </p:spTree>
    <p:extLst>
      <p:ext uri="{BB962C8B-B14F-4D97-AF65-F5344CB8AC3E}">
        <p14:creationId xmlns:p14="http://schemas.microsoft.com/office/powerpoint/2010/main" val="108477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ru-RU" dirty="0">
                <a:solidFill>
                  <a:schemeClr val="accent6">
                    <a:lumMod val="50000"/>
                  </a:schemeClr>
                </a:solidFill>
                <a:latin typeface="Franklin Gothic Heavy" pitchFamily="34" charset="0"/>
              </a:rPr>
              <a:t>Доля уклада в экономике страны,%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578702668"/>
              </p:ext>
            </p:extLst>
          </p:nvPr>
        </p:nvGraphicFramePr>
        <p:xfrm>
          <a:off x="107506" y="1484784"/>
          <a:ext cx="8856982" cy="5145849"/>
        </p:xfrm>
        <a:graphic>
          <a:graphicData uri="http://schemas.openxmlformats.org/drawingml/2006/table">
            <a:tbl>
              <a:tblPr firstRow="1" firstCol="1" bandRow="1">
                <a:tableStyleId>{5C22544A-7EE6-4342-B048-85BDC9FD1C3A}</a:tableStyleId>
              </a:tblPr>
              <a:tblGrid>
                <a:gridCol w="1770899"/>
                <a:gridCol w="1770899"/>
                <a:gridCol w="1771728"/>
                <a:gridCol w="1771728"/>
                <a:gridCol w="1771728"/>
              </a:tblGrid>
              <a:tr h="769109">
                <a:tc rowSpan="2">
                  <a:txBody>
                    <a:bodyPr/>
                    <a:lstStyle/>
                    <a:p>
                      <a:pPr algn="ctr">
                        <a:lnSpc>
                          <a:spcPct val="115000"/>
                        </a:lnSpc>
                        <a:spcAft>
                          <a:spcPts val="0"/>
                        </a:spcAft>
                      </a:pPr>
                      <a:r>
                        <a:rPr lang="ru-RU" sz="2800" dirty="0">
                          <a:effectLst/>
                        </a:rPr>
                        <a:t>Страны</a:t>
                      </a:r>
                      <a:endParaRPr lang="ru-RU" sz="2800" dirty="0">
                        <a:effectLst/>
                        <a:latin typeface="Calibri"/>
                        <a:ea typeface="Calibri"/>
                        <a:cs typeface="Times New Roman"/>
                      </a:endParaRPr>
                    </a:p>
                  </a:txBody>
                  <a:tcPr marL="68580" marR="68580" marT="0" marB="0"/>
                </a:tc>
                <a:tc gridSpan="4">
                  <a:txBody>
                    <a:bodyPr/>
                    <a:lstStyle/>
                    <a:p>
                      <a:pPr algn="ctr">
                        <a:lnSpc>
                          <a:spcPct val="115000"/>
                        </a:lnSpc>
                        <a:spcAft>
                          <a:spcPts val="0"/>
                        </a:spcAft>
                      </a:pPr>
                      <a:r>
                        <a:rPr lang="ru-RU" sz="5400" dirty="0">
                          <a:solidFill>
                            <a:schemeClr val="bg1"/>
                          </a:solidFill>
                        </a:rPr>
                        <a:t>Уклады</a:t>
                      </a: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r h="839889">
                <a:tc vMerge="1">
                  <a:txBody>
                    <a:bodyPr/>
                    <a:lstStyle/>
                    <a:p>
                      <a:endParaRPr lang="ru-RU"/>
                    </a:p>
                  </a:txBody>
                  <a:tcPr/>
                </a:tc>
                <a:tc>
                  <a:txBody>
                    <a:bodyPr/>
                    <a:lstStyle/>
                    <a:p>
                      <a:pPr algn="ctr">
                        <a:lnSpc>
                          <a:spcPct val="115000"/>
                        </a:lnSpc>
                        <a:spcAft>
                          <a:spcPts val="0"/>
                        </a:spcAft>
                      </a:pPr>
                      <a:r>
                        <a:rPr lang="en-US" sz="4000" dirty="0">
                          <a:effectLst/>
                        </a:rPr>
                        <a:t>III</a:t>
                      </a:r>
                      <a:endParaRPr lang="ru-RU" sz="4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4000" dirty="0">
                          <a:effectLst/>
                        </a:rPr>
                        <a:t>IV</a:t>
                      </a:r>
                      <a:endParaRPr lang="ru-RU" sz="4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4000" dirty="0">
                          <a:effectLst/>
                        </a:rPr>
                        <a:t>V</a:t>
                      </a:r>
                      <a:endParaRPr lang="ru-RU" sz="4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4000">
                          <a:effectLst/>
                        </a:rPr>
                        <a:t>VI</a:t>
                      </a:r>
                      <a:endParaRPr lang="ru-RU" sz="4000">
                        <a:effectLst/>
                        <a:latin typeface="Calibri"/>
                        <a:ea typeface="Calibri"/>
                        <a:cs typeface="Times New Roman"/>
                      </a:endParaRPr>
                    </a:p>
                  </a:txBody>
                  <a:tcPr marL="68580" marR="68580" marT="0" marB="0"/>
                </a:tc>
              </a:tr>
              <a:tr h="839889">
                <a:tc>
                  <a:txBody>
                    <a:bodyPr/>
                    <a:lstStyle/>
                    <a:p>
                      <a:pPr algn="ctr">
                        <a:lnSpc>
                          <a:spcPct val="115000"/>
                        </a:lnSpc>
                        <a:spcAft>
                          <a:spcPts val="0"/>
                        </a:spcAft>
                      </a:pPr>
                      <a:r>
                        <a:rPr lang="ru-RU" sz="2800" dirty="0">
                          <a:effectLst/>
                        </a:rPr>
                        <a:t>США</a:t>
                      </a:r>
                      <a:endParaRPr lang="ru-RU" sz="2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10</a:t>
                      </a:r>
                      <a:endParaRPr lang="ru-RU" sz="40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20</a:t>
                      </a:r>
                      <a:endParaRPr lang="ru-RU" sz="40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dirty="0">
                          <a:effectLst/>
                        </a:rPr>
                        <a:t>60-65</a:t>
                      </a:r>
                      <a:endParaRPr lang="ru-RU" sz="4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dirty="0">
                          <a:effectLst/>
                        </a:rPr>
                        <a:t>5-7</a:t>
                      </a:r>
                      <a:endParaRPr lang="ru-RU" sz="4000" dirty="0">
                        <a:effectLst/>
                        <a:latin typeface="Calibri"/>
                        <a:ea typeface="Calibri"/>
                        <a:cs typeface="Times New Roman"/>
                      </a:endParaRPr>
                    </a:p>
                  </a:txBody>
                  <a:tcPr marL="68580" marR="68580" marT="0" marB="0"/>
                </a:tc>
              </a:tr>
              <a:tr h="839889">
                <a:tc>
                  <a:txBody>
                    <a:bodyPr/>
                    <a:lstStyle/>
                    <a:p>
                      <a:pPr algn="ctr">
                        <a:lnSpc>
                          <a:spcPct val="115000"/>
                        </a:lnSpc>
                        <a:spcAft>
                          <a:spcPts val="0"/>
                        </a:spcAft>
                      </a:pPr>
                      <a:r>
                        <a:rPr lang="ru-RU" sz="2800" dirty="0">
                          <a:effectLst/>
                        </a:rPr>
                        <a:t>Россия</a:t>
                      </a:r>
                      <a:endParaRPr lang="ru-RU" sz="2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25-30</a:t>
                      </a:r>
                      <a:endParaRPr lang="ru-RU" sz="40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55-60</a:t>
                      </a:r>
                      <a:endParaRPr lang="ru-RU" sz="40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15-20</a:t>
                      </a:r>
                      <a:endParaRPr lang="ru-RU" sz="40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dirty="0">
                          <a:effectLst/>
                        </a:rPr>
                        <a:t>1,5</a:t>
                      </a:r>
                      <a:endParaRPr lang="ru-RU" sz="4000" dirty="0">
                        <a:effectLst/>
                        <a:latin typeface="Calibri"/>
                        <a:ea typeface="Calibri"/>
                        <a:cs typeface="Times New Roman"/>
                      </a:endParaRPr>
                    </a:p>
                  </a:txBody>
                  <a:tcPr marL="68580" marR="68580" marT="0" marB="0"/>
                </a:tc>
              </a:tr>
              <a:tr h="839889">
                <a:tc>
                  <a:txBody>
                    <a:bodyPr/>
                    <a:lstStyle/>
                    <a:p>
                      <a:pPr algn="ctr">
                        <a:lnSpc>
                          <a:spcPct val="115000"/>
                        </a:lnSpc>
                        <a:spcAft>
                          <a:spcPts val="0"/>
                        </a:spcAft>
                      </a:pPr>
                      <a:r>
                        <a:rPr lang="ru-RU" sz="2800" dirty="0">
                          <a:effectLst/>
                        </a:rPr>
                        <a:t>КИТАЙ</a:t>
                      </a:r>
                      <a:endParaRPr lang="ru-RU" sz="2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30-35</a:t>
                      </a:r>
                      <a:endParaRPr lang="ru-RU" sz="40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40-45</a:t>
                      </a:r>
                      <a:endParaRPr lang="ru-RU" sz="40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30-35</a:t>
                      </a:r>
                      <a:endParaRPr lang="ru-RU" sz="40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dirty="0">
                          <a:effectLst/>
                        </a:rPr>
                        <a:t>3</a:t>
                      </a:r>
                      <a:endParaRPr lang="ru-RU" sz="4000" dirty="0">
                        <a:effectLst/>
                        <a:latin typeface="Calibri"/>
                        <a:ea typeface="Calibri"/>
                        <a:cs typeface="Times New Roman"/>
                      </a:endParaRPr>
                    </a:p>
                  </a:txBody>
                  <a:tcPr marL="68580" marR="68580" marT="0" marB="0"/>
                </a:tc>
              </a:tr>
              <a:tr h="839889">
                <a:tc>
                  <a:txBody>
                    <a:bodyPr/>
                    <a:lstStyle/>
                    <a:p>
                      <a:pPr algn="ctr">
                        <a:lnSpc>
                          <a:spcPct val="115000"/>
                        </a:lnSpc>
                        <a:spcAft>
                          <a:spcPts val="0"/>
                        </a:spcAft>
                      </a:pPr>
                      <a:r>
                        <a:rPr lang="ru-RU" sz="2800" dirty="0">
                          <a:effectLst/>
                        </a:rPr>
                        <a:t>Украина</a:t>
                      </a:r>
                      <a:endParaRPr lang="ru-RU" sz="2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55-60</a:t>
                      </a:r>
                      <a:endParaRPr lang="ru-RU" sz="40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30-35</a:t>
                      </a:r>
                      <a:endParaRPr lang="ru-RU" sz="40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a:effectLst/>
                        </a:rPr>
                        <a:t>5-7</a:t>
                      </a:r>
                      <a:endParaRPr lang="ru-RU" sz="40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4000" dirty="0">
                          <a:effectLst/>
                        </a:rPr>
                        <a:t>0,1</a:t>
                      </a:r>
                      <a:endParaRPr lang="ru-RU" sz="4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6910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dirty="0" smtClean="0">
                <a:solidFill>
                  <a:srgbClr val="FF0000"/>
                </a:solidFill>
                <a:latin typeface="Franklin Gothic Demi" pitchFamily="34" charset="0"/>
              </a:rPr>
              <a:t>«Правильность 1.»</a:t>
            </a:r>
            <a:endParaRPr lang="ru-RU" dirty="0">
              <a:solidFill>
                <a:srgbClr val="FF0000"/>
              </a:solidFill>
              <a:latin typeface="Franklin Gothic Demi" pitchFamily="34" charset="0"/>
            </a:endParaRPr>
          </a:p>
        </p:txBody>
      </p:sp>
      <p:sp>
        <p:nvSpPr>
          <p:cNvPr id="3" name="Объект 2"/>
          <p:cNvSpPr>
            <a:spLocks noGrp="1"/>
          </p:cNvSpPr>
          <p:nvPr>
            <p:ph idx="1"/>
          </p:nvPr>
        </p:nvSpPr>
        <p:spPr>
          <a:xfrm>
            <a:off x="0" y="692696"/>
            <a:ext cx="9144000" cy="6165304"/>
          </a:xfrm>
        </p:spPr>
        <p:txBody>
          <a:bodyPr>
            <a:normAutofit fontScale="85000" lnSpcReduction="10000"/>
          </a:bodyPr>
          <a:lstStyle/>
          <a:p>
            <a:pPr algn="just"/>
            <a:r>
              <a:rPr lang="uk-UA" dirty="0"/>
              <a:t>1.</a:t>
            </a:r>
            <a:r>
              <a:rPr lang="ru-RU" dirty="0"/>
              <a:t> </a:t>
            </a:r>
            <a:r>
              <a:rPr lang="uk-UA" dirty="0"/>
              <a:t>"Перед началом </a:t>
            </a:r>
            <a:r>
              <a:rPr lang="uk-UA" dirty="0" err="1"/>
              <a:t>повышательной</a:t>
            </a:r>
            <a:r>
              <a:rPr lang="uk-UA" dirty="0"/>
              <a:t> </a:t>
            </a:r>
            <a:r>
              <a:rPr lang="uk-UA" dirty="0" err="1"/>
              <a:t>волны</a:t>
            </a:r>
            <a:r>
              <a:rPr lang="uk-UA" dirty="0"/>
              <a:t> </a:t>
            </a:r>
            <a:r>
              <a:rPr lang="uk-UA" dirty="0" err="1"/>
              <a:t>каждого</a:t>
            </a:r>
            <a:r>
              <a:rPr lang="uk-UA" dirty="0"/>
              <a:t> </a:t>
            </a:r>
            <a:r>
              <a:rPr lang="uk-UA" dirty="0" err="1"/>
              <a:t>большого</a:t>
            </a:r>
            <a:r>
              <a:rPr lang="uk-UA" dirty="0"/>
              <a:t> </a:t>
            </a:r>
            <a:r>
              <a:rPr lang="uk-UA" dirty="0" err="1"/>
              <a:t>цикла</a:t>
            </a:r>
            <a:r>
              <a:rPr lang="uk-UA" dirty="0"/>
              <a:t>, а </a:t>
            </a:r>
            <a:r>
              <a:rPr lang="uk-UA" dirty="0" err="1"/>
              <a:t>иногда</a:t>
            </a:r>
            <a:r>
              <a:rPr lang="uk-UA" dirty="0"/>
              <a:t> в </a:t>
            </a:r>
            <a:r>
              <a:rPr lang="uk-UA" dirty="0" err="1"/>
              <a:t>самом</a:t>
            </a:r>
            <a:r>
              <a:rPr lang="uk-UA" dirty="0"/>
              <a:t> </a:t>
            </a:r>
            <a:r>
              <a:rPr lang="uk-UA" dirty="0" err="1"/>
              <a:t>начале</a:t>
            </a:r>
            <a:r>
              <a:rPr lang="uk-UA" dirty="0"/>
              <a:t> </a:t>
            </a:r>
            <a:r>
              <a:rPr lang="uk-UA" dirty="0" err="1"/>
              <a:t>ее</a:t>
            </a:r>
            <a:r>
              <a:rPr lang="uk-UA" dirty="0"/>
              <a:t>, </a:t>
            </a:r>
            <a:r>
              <a:rPr lang="uk-UA" dirty="0" err="1"/>
              <a:t>наблюдаются</a:t>
            </a:r>
            <a:r>
              <a:rPr lang="uk-UA" dirty="0"/>
              <a:t> </a:t>
            </a:r>
            <a:r>
              <a:rPr lang="uk-UA" dirty="0" err="1"/>
              <a:t>значительные</a:t>
            </a:r>
            <a:r>
              <a:rPr lang="uk-UA" dirty="0"/>
              <a:t> </a:t>
            </a:r>
            <a:r>
              <a:rPr lang="uk-UA" dirty="0" err="1"/>
              <a:t>изменения</a:t>
            </a:r>
            <a:r>
              <a:rPr lang="uk-UA" dirty="0"/>
              <a:t> в </a:t>
            </a:r>
            <a:r>
              <a:rPr lang="uk-UA" dirty="0" err="1"/>
              <a:t>основных</a:t>
            </a:r>
            <a:r>
              <a:rPr lang="uk-UA" dirty="0"/>
              <a:t> </a:t>
            </a:r>
            <a:r>
              <a:rPr lang="uk-UA" dirty="0" err="1"/>
              <a:t>условиях</a:t>
            </a:r>
            <a:r>
              <a:rPr lang="uk-UA" dirty="0"/>
              <a:t> </a:t>
            </a:r>
            <a:r>
              <a:rPr lang="uk-UA" dirty="0" err="1"/>
              <a:t>хозяйственной</a:t>
            </a:r>
            <a:r>
              <a:rPr lang="uk-UA" dirty="0"/>
              <a:t> </a:t>
            </a:r>
            <a:r>
              <a:rPr lang="uk-UA" dirty="0" err="1"/>
              <a:t>жизни</a:t>
            </a:r>
            <a:r>
              <a:rPr lang="uk-UA" dirty="0"/>
              <a:t> </a:t>
            </a:r>
            <a:r>
              <a:rPr lang="uk-UA" dirty="0" err="1"/>
              <a:t>общества</a:t>
            </a:r>
            <a:r>
              <a:rPr lang="uk-UA" dirty="0"/>
              <a:t>. </a:t>
            </a:r>
            <a:r>
              <a:rPr lang="uk-UA" dirty="0" err="1"/>
              <a:t>Эти</a:t>
            </a:r>
            <a:r>
              <a:rPr lang="uk-UA" dirty="0"/>
              <a:t> </a:t>
            </a:r>
            <a:r>
              <a:rPr lang="uk-UA" dirty="0" err="1"/>
              <a:t>изменения</a:t>
            </a:r>
            <a:r>
              <a:rPr lang="uk-UA" dirty="0"/>
              <a:t> </a:t>
            </a:r>
            <a:r>
              <a:rPr lang="uk-UA" dirty="0" err="1"/>
              <a:t>обычно</a:t>
            </a:r>
            <a:r>
              <a:rPr lang="uk-UA" dirty="0"/>
              <a:t> </a:t>
            </a:r>
            <a:r>
              <a:rPr lang="uk-UA" dirty="0" err="1"/>
              <a:t>выражаются</a:t>
            </a:r>
            <a:r>
              <a:rPr lang="uk-UA" dirty="0"/>
              <a:t> (в той </a:t>
            </a:r>
            <a:r>
              <a:rPr lang="uk-UA" dirty="0" err="1"/>
              <a:t>или</a:t>
            </a:r>
            <a:r>
              <a:rPr lang="uk-UA" dirty="0"/>
              <a:t> </a:t>
            </a:r>
            <a:r>
              <a:rPr lang="uk-UA" dirty="0" err="1"/>
              <a:t>иной</a:t>
            </a:r>
            <a:r>
              <a:rPr lang="uk-UA" dirty="0"/>
              <a:t> </a:t>
            </a:r>
            <a:r>
              <a:rPr lang="uk-UA" dirty="0" err="1"/>
              <a:t>комбинации</a:t>
            </a:r>
            <a:r>
              <a:rPr lang="uk-UA" dirty="0"/>
              <a:t>) в </a:t>
            </a:r>
            <a:r>
              <a:rPr lang="uk-UA" dirty="0" err="1"/>
              <a:t>глубоких</a:t>
            </a:r>
            <a:r>
              <a:rPr lang="uk-UA" dirty="0"/>
              <a:t> </a:t>
            </a:r>
            <a:r>
              <a:rPr lang="uk-UA" dirty="0" err="1"/>
              <a:t>изменениях</a:t>
            </a:r>
            <a:r>
              <a:rPr lang="uk-UA" dirty="0"/>
              <a:t> </a:t>
            </a:r>
            <a:r>
              <a:rPr lang="uk-UA" dirty="0" err="1"/>
              <a:t>техники</a:t>
            </a:r>
            <a:r>
              <a:rPr lang="uk-UA" dirty="0"/>
              <a:t> </a:t>
            </a:r>
            <a:r>
              <a:rPr lang="uk-UA" dirty="0" err="1"/>
              <a:t>производства</a:t>
            </a:r>
            <a:r>
              <a:rPr lang="uk-UA" dirty="0"/>
              <a:t> и </a:t>
            </a:r>
            <a:r>
              <a:rPr lang="uk-UA" dirty="0" err="1"/>
              <a:t>обмена</a:t>
            </a:r>
            <a:r>
              <a:rPr lang="uk-UA" dirty="0"/>
              <a:t> (</a:t>
            </a:r>
            <a:r>
              <a:rPr lang="uk-UA" dirty="0" err="1"/>
              <a:t>которым</a:t>
            </a:r>
            <a:r>
              <a:rPr lang="uk-UA" dirty="0"/>
              <a:t> в свою </a:t>
            </a:r>
            <a:r>
              <a:rPr lang="uk-UA" dirty="0" err="1"/>
              <a:t>очередь</a:t>
            </a:r>
            <a:r>
              <a:rPr lang="uk-UA" dirty="0"/>
              <a:t> </a:t>
            </a:r>
            <a:r>
              <a:rPr lang="uk-UA" dirty="0" err="1"/>
              <a:t>предшествуют</a:t>
            </a:r>
            <a:r>
              <a:rPr lang="uk-UA" dirty="0"/>
              <a:t> </a:t>
            </a:r>
            <a:r>
              <a:rPr lang="uk-UA" dirty="0" err="1"/>
              <a:t>значительные</a:t>
            </a:r>
            <a:r>
              <a:rPr lang="uk-UA" dirty="0"/>
              <a:t> </a:t>
            </a:r>
            <a:r>
              <a:rPr lang="uk-UA" dirty="0" err="1"/>
              <a:t>технические</a:t>
            </a:r>
            <a:r>
              <a:rPr lang="uk-UA" dirty="0"/>
              <a:t> </a:t>
            </a:r>
            <a:r>
              <a:rPr lang="uk-UA" dirty="0" err="1"/>
              <a:t>изобретения</a:t>
            </a:r>
            <a:r>
              <a:rPr lang="uk-UA" dirty="0"/>
              <a:t> и </a:t>
            </a:r>
            <a:r>
              <a:rPr lang="uk-UA" dirty="0" err="1"/>
              <a:t>открытия</a:t>
            </a:r>
            <a:r>
              <a:rPr lang="uk-UA" dirty="0"/>
              <a:t>), а </a:t>
            </a:r>
            <a:r>
              <a:rPr lang="uk-UA" dirty="0" err="1"/>
              <a:t>также</a:t>
            </a:r>
            <a:r>
              <a:rPr lang="uk-UA" dirty="0"/>
              <a:t> в </a:t>
            </a:r>
            <a:r>
              <a:rPr lang="uk-UA" dirty="0" err="1"/>
              <a:t>изменении</a:t>
            </a:r>
            <a:r>
              <a:rPr lang="uk-UA" dirty="0"/>
              <a:t> </a:t>
            </a:r>
            <a:r>
              <a:rPr lang="uk-UA" dirty="0" err="1"/>
              <a:t>условий</a:t>
            </a:r>
            <a:r>
              <a:rPr lang="uk-UA" dirty="0"/>
              <a:t> </a:t>
            </a:r>
            <a:r>
              <a:rPr lang="uk-UA" dirty="0" err="1"/>
              <a:t>денежного</a:t>
            </a:r>
            <a:r>
              <a:rPr lang="uk-UA" dirty="0"/>
              <a:t> </a:t>
            </a:r>
            <a:r>
              <a:rPr lang="uk-UA" dirty="0" err="1"/>
              <a:t>обращения</a:t>
            </a:r>
            <a:r>
              <a:rPr lang="uk-UA" dirty="0"/>
              <a:t>, в </a:t>
            </a:r>
            <a:r>
              <a:rPr lang="uk-UA" dirty="0" err="1"/>
              <a:t>усилении</a:t>
            </a:r>
            <a:r>
              <a:rPr lang="uk-UA" dirty="0"/>
              <a:t> роли </a:t>
            </a:r>
            <a:r>
              <a:rPr lang="uk-UA" dirty="0" err="1"/>
              <a:t>новых</a:t>
            </a:r>
            <a:r>
              <a:rPr lang="uk-UA" dirty="0"/>
              <a:t> </a:t>
            </a:r>
            <a:r>
              <a:rPr lang="uk-UA" dirty="0" err="1"/>
              <a:t>стран</a:t>
            </a:r>
            <a:r>
              <a:rPr lang="uk-UA" dirty="0"/>
              <a:t> в </a:t>
            </a:r>
            <a:r>
              <a:rPr lang="uk-UA" dirty="0" err="1"/>
              <a:t>мировой</a:t>
            </a:r>
            <a:r>
              <a:rPr lang="uk-UA" dirty="0"/>
              <a:t> </a:t>
            </a:r>
            <a:r>
              <a:rPr lang="uk-UA" dirty="0" err="1"/>
              <a:t>хозяйственной</a:t>
            </a:r>
            <a:r>
              <a:rPr lang="uk-UA" dirty="0"/>
              <a:t> </a:t>
            </a:r>
            <a:r>
              <a:rPr lang="uk-UA" dirty="0" err="1"/>
              <a:t>жизни</a:t>
            </a:r>
            <a:r>
              <a:rPr lang="uk-UA" dirty="0"/>
              <a:t>" </a:t>
            </a:r>
            <a:r>
              <a:rPr lang="uk-UA" dirty="0" smtClean="0"/>
              <a:t>[2, </a:t>
            </a:r>
            <a:r>
              <a:rPr lang="uk-UA" dirty="0"/>
              <a:t>с. 38]. </a:t>
            </a:r>
            <a:r>
              <a:rPr lang="uk-UA" dirty="0" err="1"/>
              <a:t>Такие</a:t>
            </a:r>
            <a:r>
              <a:rPr lang="uk-UA" dirty="0"/>
              <a:t> </a:t>
            </a:r>
            <a:r>
              <a:rPr lang="uk-UA" dirty="0" err="1"/>
              <a:t>изменения</a:t>
            </a:r>
            <a:r>
              <a:rPr lang="uk-UA" dirty="0"/>
              <a:t> </a:t>
            </a:r>
            <a:r>
              <a:rPr lang="uk-UA" dirty="0" err="1"/>
              <a:t>происходят</a:t>
            </a:r>
            <a:r>
              <a:rPr lang="uk-UA" dirty="0"/>
              <a:t> </a:t>
            </a:r>
            <a:r>
              <a:rPr lang="uk-UA" dirty="0" err="1"/>
              <a:t>непрерывно</a:t>
            </a:r>
            <a:r>
              <a:rPr lang="uk-UA" dirty="0"/>
              <a:t>, </a:t>
            </a:r>
            <a:r>
              <a:rPr lang="uk-UA" dirty="0" err="1"/>
              <a:t>но</a:t>
            </a:r>
            <a:r>
              <a:rPr lang="uk-UA" dirty="0"/>
              <a:t> </a:t>
            </a:r>
            <a:r>
              <a:rPr lang="uk-UA" dirty="0" err="1"/>
              <a:t>они</a:t>
            </a:r>
            <a:r>
              <a:rPr lang="uk-UA" dirty="0"/>
              <a:t> </a:t>
            </a:r>
            <a:r>
              <a:rPr lang="uk-UA" dirty="0" err="1"/>
              <a:t>наиболее</a:t>
            </a:r>
            <a:r>
              <a:rPr lang="uk-UA" dirty="0"/>
              <a:t> </a:t>
            </a:r>
            <a:r>
              <a:rPr lang="uk-UA" dirty="0" err="1"/>
              <a:t>интенсивны</a:t>
            </a:r>
            <a:r>
              <a:rPr lang="uk-UA" dirty="0"/>
              <a:t> в </a:t>
            </a:r>
            <a:r>
              <a:rPr lang="uk-UA" dirty="0" err="1"/>
              <a:t>указанный</a:t>
            </a:r>
            <a:r>
              <a:rPr lang="uk-UA" dirty="0"/>
              <a:t> </a:t>
            </a:r>
            <a:r>
              <a:rPr lang="uk-UA" dirty="0" err="1"/>
              <a:t>период</a:t>
            </a:r>
            <a:r>
              <a:rPr lang="uk-UA" dirty="0"/>
              <a:t>. </a:t>
            </a:r>
            <a:r>
              <a:rPr lang="uk-UA" dirty="0" err="1"/>
              <a:t>Кондратьев</a:t>
            </a:r>
            <a:r>
              <a:rPr lang="uk-UA" dirty="0"/>
              <a:t> </a:t>
            </a:r>
            <a:r>
              <a:rPr lang="uk-UA" dirty="0" err="1"/>
              <a:t>ссылается</a:t>
            </a:r>
            <a:r>
              <a:rPr lang="uk-UA" dirty="0"/>
              <a:t> </a:t>
            </a:r>
            <a:r>
              <a:rPr lang="uk-UA" dirty="0" err="1"/>
              <a:t>здесь</a:t>
            </a:r>
            <a:r>
              <a:rPr lang="uk-UA" dirty="0"/>
              <a:t> не </a:t>
            </a:r>
            <a:r>
              <a:rPr lang="uk-UA" dirty="0" err="1"/>
              <a:t>только</a:t>
            </a:r>
            <a:r>
              <a:rPr lang="uk-UA" dirty="0"/>
              <a:t> на </a:t>
            </a:r>
            <a:r>
              <a:rPr lang="uk-UA" dirty="0" err="1"/>
              <a:t>технические</a:t>
            </a:r>
            <a:r>
              <a:rPr lang="uk-UA" dirty="0"/>
              <a:t> </a:t>
            </a:r>
            <a:r>
              <a:rPr lang="uk-UA" dirty="0" err="1"/>
              <a:t>изобретения</a:t>
            </a:r>
            <a:r>
              <a:rPr lang="uk-UA" dirty="0"/>
              <a:t> и </a:t>
            </a:r>
            <a:r>
              <a:rPr lang="uk-UA" dirty="0" err="1"/>
              <a:t>открытия</a:t>
            </a:r>
            <a:r>
              <a:rPr lang="uk-UA" dirty="0"/>
              <a:t> (</a:t>
            </a:r>
            <a:r>
              <a:rPr lang="uk-UA" dirty="0" err="1"/>
              <a:t>это</a:t>
            </a:r>
            <a:r>
              <a:rPr lang="uk-UA" dirty="0"/>
              <a:t> </a:t>
            </a:r>
            <a:r>
              <a:rPr lang="uk-UA" dirty="0" err="1"/>
              <a:t>типично</a:t>
            </a:r>
            <a:r>
              <a:rPr lang="uk-UA" dirty="0"/>
              <a:t> для </a:t>
            </a:r>
            <a:r>
              <a:rPr lang="uk-UA" dirty="0" err="1"/>
              <a:t>его</a:t>
            </a:r>
            <a:r>
              <a:rPr lang="uk-UA" dirty="0"/>
              <a:t> </a:t>
            </a:r>
            <a:r>
              <a:rPr lang="uk-UA" dirty="0" err="1"/>
              <a:t>времени</a:t>
            </a:r>
            <a:r>
              <a:rPr lang="uk-UA" dirty="0"/>
              <a:t>), </a:t>
            </a:r>
            <a:r>
              <a:rPr lang="uk-UA" dirty="0" err="1"/>
              <a:t>но</a:t>
            </a:r>
            <a:r>
              <a:rPr lang="uk-UA" dirty="0"/>
              <a:t> и на </a:t>
            </a:r>
            <a:r>
              <a:rPr lang="uk-UA" dirty="0" err="1"/>
              <a:t>изменение</a:t>
            </a:r>
            <a:r>
              <a:rPr lang="uk-UA" dirty="0"/>
              <a:t> "</a:t>
            </a:r>
            <a:r>
              <a:rPr lang="uk-UA" dirty="0" err="1"/>
              <a:t>условий</a:t>
            </a:r>
            <a:r>
              <a:rPr lang="uk-UA" dirty="0"/>
              <a:t> </a:t>
            </a:r>
            <a:r>
              <a:rPr lang="uk-UA" dirty="0" err="1"/>
              <a:t>денежного</a:t>
            </a:r>
            <a:r>
              <a:rPr lang="uk-UA" dirty="0"/>
              <a:t> </a:t>
            </a:r>
            <a:r>
              <a:rPr lang="uk-UA" dirty="0" err="1"/>
              <a:t>обращения</a:t>
            </a:r>
            <a:r>
              <a:rPr lang="uk-UA" dirty="0"/>
              <a:t>". </a:t>
            </a:r>
            <a:endParaRPr lang="ru-RU" dirty="0"/>
          </a:p>
        </p:txBody>
      </p:sp>
    </p:spTree>
    <p:extLst>
      <p:ext uri="{BB962C8B-B14F-4D97-AF65-F5344CB8AC3E}">
        <p14:creationId xmlns:p14="http://schemas.microsoft.com/office/powerpoint/2010/main" val="1686677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37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p:spPr>
        <p:txBody>
          <a:bodyPr/>
          <a:lstStyle/>
          <a:p>
            <a:r>
              <a:rPr lang="ru-RU" dirty="0">
                <a:solidFill>
                  <a:srgbClr val="FF0000"/>
                </a:solidFill>
                <a:latin typeface="Franklin Gothic Demi" pitchFamily="34" charset="0"/>
              </a:rPr>
              <a:t>«Правильность </a:t>
            </a:r>
            <a:r>
              <a:rPr lang="ru-RU" dirty="0" smtClean="0">
                <a:solidFill>
                  <a:srgbClr val="FF0000"/>
                </a:solidFill>
                <a:latin typeface="Franklin Gothic Demi" pitchFamily="34" charset="0"/>
              </a:rPr>
              <a:t>2.»</a:t>
            </a:r>
            <a:endParaRPr lang="ru-RU" dirty="0"/>
          </a:p>
        </p:txBody>
      </p:sp>
      <p:sp>
        <p:nvSpPr>
          <p:cNvPr id="3" name="Объект 2"/>
          <p:cNvSpPr>
            <a:spLocks noGrp="1"/>
          </p:cNvSpPr>
          <p:nvPr>
            <p:ph idx="1"/>
          </p:nvPr>
        </p:nvSpPr>
        <p:spPr>
          <a:xfrm>
            <a:off x="0" y="620688"/>
            <a:ext cx="9144000" cy="6237312"/>
          </a:xfrm>
        </p:spPr>
        <p:txBody>
          <a:bodyPr/>
          <a:lstStyle/>
          <a:p>
            <a:pPr marL="0" indent="0" algn="just">
              <a:buNone/>
            </a:pPr>
            <a:r>
              <a:rPr lang="uk-UA" dirty="0" smtClean="0"/>
              <a:t>2. "</a:t>
            </a:r>
            <a:r>
              <a:rPr lang="uk-UA" dirty="0" err="1" smtClean="0"/>
              <a:t>Периоды</a:t>
            </a:r>
            <a:r>
              <a:rPr lang="uk-UA" dirty="0" smtClean="0"/>
              <a:t> </a:t>
            </a:r>
            <a:r>
              <a:rPr lang="uk-UA" dirty="0" err="1"/>
              <a:t>повышательных</a:t>
            </a:r>
            <a:r>
              <a:rPr lang="uk-UA" dirty="0"/>
              <a:t> </a:t>
            </a:r>
            <a:r>
              <a:rPr lang="uk-UA" dirty="0" err="1"/>
              <a:t>волн</a:t>
            </a:r>
            <a:r>
              <a:rPr lang="uk-UA" dirty="0"/>
              <a:t> </a:t>
            </a:r>
            <a:r>
              <a:rPr lang="uk-UA" dirty="0" err="1"/>
              <a:t>больших</a:t>
            </a:r>
            <a:r>
              <a:rPr lang="uk-UA" dirty="0"/>
              <a:t> </a:t>
            </a:r>
            <a:r>
              <a:rPr lang="uk-UA" dirty="0" err="1"/>
              <a:t>циклов</a:t>
            </a:r>
            <a:r>
              <a:rPr lang="uk-UA" dirty="0"/>
              <a:t>, </a:t>
            </a:r>
            <a:r>
              <a:rPr lang="uk-UA" dirty="0" err="1"/>
              <a:t>как</a:t>
            </a:r>
            <a:r>
              <a:rPr lang="uk-UA" dirty="0"/>
              <a:t> правило, </a:t>
            </a:r>
            <a:r>
              <a:rPr lang="uk-UA" dirty="0" err="1"/>
              <a:t>значительно</a:t>
            </a:r>
            <a:r>
              <a:rPr lang="uk-UA" dirty="0"/>
              <a:t> </a:t>
            </a:r>
            <a:r>
              <a:rPr lang="uk-UA" dirty="0" err="1"/>
              <a:t>богаче</a:t>
            </a:r>
            <a:r>
              <a:rPr lang="uk-UA" dirty="0"/>
              <a:t> </a:t>
            </a:r>
            <a:r>
              <a:rPr lang="uk-UA" dirty="0" err="1"/>
              <a:t>крупными</a:t>
            </a:r>
            <a:r>
              <a:rPr lang="uk-UA" dirty="0"/>
              <a:t> </a:t>
            </a:r>
            <a:r>
              <a:rPr lang="uk-UA" dirty="0" err="1"/>
              <a:t>социальными</a:t>
            </a:r>
            <a:r>
              <a:rPr lang="uk-UA" dirty="0"/>
              <a:t> </a:t>
            </a:r>
            <a:r>
              <a:rPr lang="uk-UA" dirty="0" err="1"/>
              <a:t>потрясениями</a:t>
            </a:r>
            <a:r>
              <a:rPr lang="uk-UA" dirty="0"/>
              <a:t> и переворотами в </a:t>
            </a:r>
            <a:r>
              <a:rPr lang="uk-UA" dirty="0" err="1"/>
              <a:t>жизни</a:t>
            </a:r>
            <a:r>
              <a:rPr lang="uk-UA" dirty="0"/>
              <a:t> </a:t>
            </a:r>
            <a:r>
              <a:rPr lang="uk-UA" dirty="0" err="1"/>
              <a:t>общества</a:t>
            </a:r>
            <a:r>
              <a:rPr lang="uk-UA" dirty="0"/>
              <a:t>, </a:t>
            </a:r>
            <a:r>
              <a:rPr lang="uk-UA" dirty="0" err="1"/>
              <a:t>чем</a:t>
            </a:r>
            <a:r>
              <a:rPr lang="uk-UA" dirty="0"/>
              <a:t> </a:t>
            </a:r>
            <a:r>
              <a:rPr lang="uk-UA" dirty="0" err="1"/>
              <a:t>периоды</a:t>
            </a:r>
            <a:r>
              <a:rPr lang="uk-UA" dirty="0"/>
              <a:t> </a:t>
            </a:r>
            <a:r>
              <a:rPr lang="uk-UA" dirty="0" err="1"/>
              <a:t>понижательных</a:t>
            </a:r>
            <a:r>
              <a:rPr lang="uk-UA" dirty="0"/>
              <a:t> </a:t>
            </a:r>
            <a:r>
              <a:rPr lang="uk-UA" dirty="0" err="1"/>
              <a:t>волн</a:t>
            </a:r>
            <a:r>
              <a:rPr lang="uk-UA" dirty="0"/>
              <a:t>" </a:t>
            </a:r>
            <a:r>
              <a:rPr lang="uk-UA" dirty="0" smtClean="0"/>
              <a:t>[2, </a:t>
            </a:r>
            <a:r>
              <a:rPr lang="uk-UA" dirty="0"/>
              <a:t>с. 42]. </a:t>
            </a:r>
            <a:r>
              <a:rPr lang="uk-UA" b="1" i="1" dirty="0"/>
              <a:t>К </a:t>
            </a:r>
            <a:r>
              <a:rPr lang="uk-UA" b="1" i="1" dirty="0" err="1"/>
              <a:t>крупным</a:t>
            </a:r>
            <a:r>
              <a:rPr lang="uk-UA" b="1" i="1" dirty="0"/>
              <a:t> </a:t>
            </a:r>
            <a:r>
              <a:rPr lang="uk-UA" b="1" i="1" dirty="0" err="1"/>
              <a:t>социальным</a:t>
            </a:r>
            <a:r>
              <a:rPr lang="uk-UA" b="1" i="1" dirty="0"/>
              <a:t> </a:t>
            </a:r>
            <a:r>
              <a:rPr lang="uk-UA" b="1" i="1" dirty="0" err="1"/>
              <a:t>потрясениям</a:t>
            </a:r>
            <a:r>
              <a:rPr lang="uk-UA" b="1" i="1" dirty="0"/>
              <a:t> и переворотам </a:t>
            </a:r>
            <a:r>
              <a:rPr lang="uk-UA" b="1" i="1" dirty="0" err="1"/>
              <a:t>Кондратьев</a:t>
            </a:r>
            <a:r>
              <a:rPr lang="uk-UA" b="1" i="1" dirty="0"/>
              <a:t> </a:t>
            </a:r>
            <a:r>
              <a:rPr lang="uk-UA" b="1" i="1" dirty="0" err="1"/>
              <a:t>относил</a:t>
            </a:r>
            <a:r>
              <a:rPr lang="uk-UA" b="1" i="1" dirty="0"/>
              <a:t> </a:t>
            </a:r>
            <a:r>
              <a:rPr lang="uk-UA" b="1" i="1" dirty="0" err="1"/>
              <a:t>революции</a:t>
            </a:r>
            <a:r>
              <a:rPr lang="uk-UA" b="1" i="1" dirty="0"/>
              <a:t> и </a:t>
            </a:r>
            <a:r>
              <a:rPr lang="uk-UA" b="1" i="1" dirty="0" err="1"/>
              <a:t>войны</a:t>
            </a:r>
            <a:r>
              <a:rPr lang="uk-UA" b="1" i="1" dirty="0"/>
              <a:t>. </a:t>
            </a:r>
            <a:r>
              <a:rPr lang="uk-UA" b="1" i="1" dirty="0" err="1"/>
              <a:t>Войны</a:t>
            </a:r>
            <a:r>
              <a:rPr lang="uk-UA" b="1" i="1" dirty="0"/>
              <a:t> (в том </a:t>
            </a:r>
            <a:r>
              <a:rPr lang="uk-UA" b="1" i="1" dirty="0" err="1"/>
              <a:t>числе</a:t>
            </a:r>
            <a:r>
              <a:rPr lang="uk-UA" b="1" i="1" dirty="0"/>
              <a:t> </a:t>
            </a:r>
            <a:r>
              <a:rPr lang="uk-UA" b="1" i="1" dirty="0" err="1"/>
              <a:t>мировые</a:t>
            </a:r>
            <a:r>
              <a:rPr lang="uk-UA" b="1" i="1" dirty="0"/>
              <a:t>) он </a:t>
            </a:r>
            <a:r>
              <a:rPr lang="uk-UA" b="1" i="1" dirty="0" err="1"/>
              <a:t>считал</a:t>
            </a:r>
            <a:r>
              <a:rPr lang="uk-UA" b="1" i="1" dirty="0"/>
              <a:t> </a:t>
            </a:r>
            <a:r>
              <a:rPr lang="uk-UA" b="1" i="1" dirty="0" err="1"/>
              <a:t>скорее</a:t>
            </a:r>
            <a:r>
              <a:rPr lang="uk-UA" b="1" i="1" dirty="0"/>
              <a:t> </a:t>
            </a:r>
            <a:r>
              <a:rPr lang="uk-UA" b="1" i="1" dirty="0" err="1"/>
              <a:t>следствием</a:t>
            </a:r>
            <a:r>
              <a:rPr lang="uk-UA" b="1" i="1" dirty="0"/>
              <a:t> </a:t>
            </a:r>
            <a:r>
              <a:rPr lang="uk-UA" b="1" i="1" dirty="0" err="1"/>
              <a:t>длинных</a:t>
            </a:r>
            <a:r>
              <a:rPr lang="uk-UA" b="1" i="1" dirty="0"/>
              <a:t> </a:t>
            </a:r>
            <a:r>
              <a:rPr lang="uk-UA" b="1" i="1" dirty="0" err="1"/>
              <a:t>волн</a:t>
            </a:r>
            <a:r>
              <a:rPr lang="uk-UA" b="1" i="1" dirty="0"/>
              <a:t>, </a:t>
            </a:r>
            <a:r>
              <a:rPr lang="uk-UA" b="1" i="1" dirty="0" err="1"/>
              <a:t>чем</a:t>
            </a:r>
            <a:r>
              <a:rPr lang="uk-UA" b="1" i="1" dirty="0"/>
              <a:t> </a:t>
            </a:r>
            <a:r>
              <a:rPr lang="uk-UA" b="1" i="1" dirty="0" err="1"/>
              <a:t>их</a:t>
            </a:r>
            <a:r>
              <a:rPr lang="uk-UA" b="1" i="1" dirty="0"/>
              <a:t> </a:t>
            </a:r>
            <a:r>
              <a:rPr lang="uk-UA" b="1" i="1" dirty="0" err="1"/>
              <a:t>причиной</a:t>
            </a:r>
            <a:r>
              <a:rPr lang="uk-UA" b="1" i="1" dirty="0"/>
              <a:t>. При </a:t>
            </a:r>
            <a:r>
              <a:rPr lang="uk-UA" b="1" i="1" dirty="0" err="1"/>
              <a:t>этом</a:t>
            </a:r>
            <a:r>
              <a:rPr lang="uk-UA" b="1" i="1" dirty="0"/>
              <a:t> он не </a:t>
            </a:r>
            <a:r>
              <a:rPr lang="uk-UA" b="1" i="1" dirty="0" err="1"/>
              <a:t>отрицал</a:t>
            </a:r>
            <a:r>
              <a:rPr lang="uk-UA" b="1" i="1" dirty="0"/>
              <a:t> </a:t>
            </a:r>
            <a:r>
              <a:rPr lang="uk-UA" b="1" i="1" dirty="0" err="1"/>
              <a:t>обратного</a:t>
            </a:r>
            <a:r>
              <a:rPr lang="uk-UA" b="1" i="1" dirty="0"/>
              <a:t> </a:t>
            </a:r>
            <a:r>
              <a:rPr lang="uk-UA" b="1" i="1" dirty="0" err="1"/>
              <a:t>влияния</a:t>
            </a:r>
            <a:r>
              <a:rPr lang="uk-UA" b="1" i="1" dirty="0"/>
              <a:t> </a:t>
            </a:r>
            <a:r>
              <a:rPr lang="uk-UA" b="1" i="1" dirty="0" err="1"/>
              <a:t>войн</a:t>
            </a:r>
            <a:r>
              <a:rPr lang="uk-UA" b="1" i="1" dirty="0"/>
              <a:t> на </a:t>
            </a:r>
            <a:r>
              <a:rPr lang="uk-UA" b="1" i="1" dirty="0" err="1"/>
              <a:t>конкретные</a:t>
            </a:r>
            <a:r>
              <a:rPr lang="uk-UA" b="1" i="1" dirty="0"/>
              <a:t> </a:t>
            </a:r>
            <a:r>
              <a:rPr lang="uk-UA" b="1" i="1" dirty="0" err="1"/>
              <a:t>проявления</a:t>
            </a:r>
            <a:r>
              <a:rPr lang="uk-UA" b="1" i="1" dirty="0"/>
              <a:t> </a:t>
            </a:r>
            <a:r>
              <a:rPr lang="uk-UA" b="1" i="1" dirty="0" err="1" smtClean="0"/>
              <a:t>соответствующей</a:t>
            </a:r>
            <a:r>
              <a:rPr lang="uk-UA" b="1" i="1" dirty="0" smtClean="0"/>
              <a:t> </a:t>
            </a:r>
            <a:r>
              <a:rPr lang="uk-UA" b="1" i="1" dirty="0" err="1"/>
              <a:t>длинной</a:t>
            </a:r>
            <a:r>
              <a:rPr lang="uk-UA" b="1" i="1" dirty="0"/>
              <a:t> </a:t>
            </a:r>
            <a:r>
              <a:rPr lang="uk-UA" b="1" i="1" dirty="0" err="1"/>
              <a:t>волны</a:t>
            </a:r>
            <a:r>
              <a:rPr lang="uk-UA" b="1" i="1" dirty="0"/>
              <a:t>. </a:t>
            </a:r>
            <a:endParaRPr lang="ru-RU" dirty="0"/>
          </a:p>
        </p:txBody>
      </p:sp>
    </p:spTree>
    <p:extLst>
      <p:ext uri="{BB962C8B-B14F-4D97-AF65-F5344CB8AC3E}">
        <p14:creationId xmlns:p14="http://schemas.microsoft.com/office/powerpoint/2010/main" val="291347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9036496" cy="6741368"/>
          </a:xfrm>
        </p:spPr>
        <p:txBody>
          <a:bodyPr>
            <a:normAutofit fontScale="85000" lnSpcReduction="20000"/>
          </a:bodyPr>
          <a:lstStyle/>
          <a:p>
            <a:pPr marL="0" indent="0" algn="just">
              <a:buNone/>
            </a:pPr>
            <a:r>
              <a:rPr lang="ru-RU" dirty="0" smtClean="0"/>
              <a:t>Примерами </a:t>
            </a:r>
            <a:r>
              <a:rPr lang="ru-RU" dirty="0"/>
              <a:t>подобных периодов в прошлом могут служить: война Нидерландов за независимость от Испании, в результате которой центр развития капитализма переместился из Италии (Генуи) в Голландию; Наполеоновские войны, после которых доминирование перешло к Великобритании; Первая и Вторая мировые войны, в итоге которых доминирование в капиталистическом мире перешло к США, и холодная война между Соединенными Штатами и СССР, по окончании которой те захватили глобальное лидерство за счет превосходства в развитии нового, основанного на микроэлектронике информационно-коммуникационного технологического уклада и установления монополии на эмиссию мировых денег.</a:t>
            </a:r>
          </a:p>
          <a:p>
            <a:pPr algn="just"/>
            <a:r>
              <a:rPr lang="ru-RU" dirty="0"/>
              <a:t>В настоящий период на волне роста нового технологического уклада вперед вырывается Китай, а накопление капитала в Японии создает возможности для перемещения центра его мирового воспроизводства в Юго-Восточную Азию. </a:t>
            </a:r>
          </a:p>
        </p:txBody>
      </p:sp>
    </p:spTree>
    <p:extLst>
      <p:ext uri="{BB962C8B-B14F-4D97-AF65-F5344CB8AC3E}">
        <p14:creationId xmlns:p14="http://schemas.microsoft.com/office/powerpoint/2010/main" val="1998280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80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dirty="0">
                <a:solidFill>
                  <a:srgbClr val="FF0000"/>
                </a:solidFill>
                <a:latin typeface="Franklin Gothic Demi" pitchFamily="34" charset="0"/>
              </a:rPr>
              <a:t>Паранойя Глазьева</a:t>
            </a:r>
            <a:endParaRPr lang="ru-RU" dirty="0"/>
          </a:p>
        </p:txBody>
      </p:sp>
      <p:sp>
        <p:nvSpPr>
          <p:cNvPr id="3" name="Объект 2"/>
          <p:cNvSpPr>
            <a:spLocks noGrp="1"/>
          </p:cNvSpPr>
          <p:nvPr>
            <p:ph idx="1"/>
          </p:nvPr>
        </p:nvSpPr>
        <p:spPr>
          <a:xfrm>
            <a:off x="0" y="764704"/>
            <a:ext cx="9144000" cy="5904656"/>
          </a:xfrm>
        </p:spPr>
        <p:txBody>
          <a:bodyPr>
            <a:normAutofit lnSpcReduction="10000"/>
          </a:bodyPr>
          <a:lstStyle/>
          <a:p>
            <a:pPr algn="just"/>
            <a:r>
              <a:rPr lang="ru-RU" b="1" dirty="0" smtClean="0"/>
              <a:t>Исторический </a:t>
            </a:r>
            <a:r>
              <a:rPr lang="ru-RU" b="1" dirty="0"/>
              <a:t>выбор уже состоялся:</a:t>
            </a:r>
            <a:r>
              <a:rPr lang="ru-RU" dirty="0"/>
              <a:t> курс руководства России на восстановление суверенитета и евразийскую интеграцию вызвал </a:t>
            </a:r>
            <a:r>
              <a:rPr lang="ru-RU" b="1" dirty="0">
                <a:solidFill>
                  <a:srgbClr val="FF0000"/>
                </a:solidFill>
              </a:rPr>
              <a:t>агрессию правящих кругов США против РФ </a:t>
            </a:r>
            <a:r>
              <a:rPr lang="ru-RU" dirty="0"/>
              <a:t>путем захвата ими </a:t>
            </a:r>
            <a:r>
              <a:rPr lang="ru-RU" b="1" dirty="0">
                <a:solidFill>
                  <a:srgbClr val="FF0000"/>
                </a:solidFill>
              </a:rPr>
              <a:t>контроля над Украиной </a:t>
            </a:r>
            <a:r>
              <a:rPr lang="ru-RU" dirty="0"/>
              <a:t>и </a:t>
            </a:r>
            <a:r>
              <a:rPr lang="ru-RU" b="1" dirty="0">
                <a:solidFill>
                  <a:srgbClr val="FF0000"/>
                </a:solidFill>
              </a:rPr>
              <a:t>превращения ее в плацдарм для развертывания мировой гибридной войны</a:t>
            </a:r>
            <a:r>
              <a:rPr lang="ru-RU" dirty="0"/>
              <a:t>, ведущейся Вашингтоном с целью </a:t>
            </a:r>
            <a:r>
              <a:rPr lang="ru-RU" b="1" dirty="0">
                <a:solidFill>
                  <a:srgbClr val="FF0000"/>
                </a:solidFill>
              </a:rPr>
              <a:t>удержать мировое лидерство </a:t>
            </a:r>
            <a:r>
              <a:rPr lang="ru-RU" dirty="0"/>
              <a:t>в нарастающей конкуренции с Китаем. </a:t>
            </a:r>
            <a:r>
              <a:rPr lang="ru-RU" b="1" dirty="0">
                <a:solidFill>
                  <a:srgbClr val="00B0F0"/>
                </a:solidFill>
              </a:rPr>
              <a:t>Россия избрана американскими геополитиками в качестве направления главного удара в силу сочетания объективных и субъективных обстоятельств.</a:t>
            </a:r>
          </a:p>
          <a:p>
            <a:endParaRPr lang="ru-RU" dirty="0"/>
          </a:p>
        </p:txBody>
      </p:sp>
    </p:spTree>
    <p:extLst>
      <p:ext uri="{BB962C8B-B14F-4D97-AF65-F5344CB8AC3E}">
        <p14:creationId xmlns:p14="http://schemas.microsoft.com/office/powerpoint/2010/main" val="2313372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dirty="0">
                <a:solidFill>
                  <a:srgbClr val="FF0000"/>
                </a:solidFill>
                <a:latin typeface="Franklin Gothic Demi" pitchFamily="34" charset="0"/>
              </a:rPr>
              <a:t>Паранойя Глазьева</a:t>
            </a:r>
            <a:endParaRPr lang="ru-RU" dirty="0"/>
          </a:p>
        </p:txBody>
      </p:sp>
      <p:sp>
        <p:nvSpPr>
          <p:cNvPr id="3" name="Объект 2"/>
          <p:cNvSpPr>
            <a:spLocks noGrp="1"/>
          </p:cNvSpPr>
          <p:nvPr>
            <p:ph idx="1"/>
          </p:nvPr>
        </p:nvSpPr>
        <p:spPr>
          <a:xfrm>
            <a:off x="0" y="620688"/>
            <a:ext cx="9144000" cy="6237312"/>
          </a:xfrm>
        </p:spPr>
        <p:txBody>
          <a:bodyPr>
            <a:normAutofit fontScale="70000" lnSpcReduction="20000"/>
          </a:bodyPr>
          <a:lstStyle/>
          <a:p>
            <a:pPr algn="just"/>
            <a:r>
              <a:rPr lang="ru-RU" dirty="0"/>
              <a:t>Сталкиваясь с перенакоплением капитала в финансовых пирамидах и устаревших производствах, а также с утратой рынков сбыта своей продукции и падением доли доллара в международных транзакциях, США стремятся удержать лидерство за счет развертывания мировой войны с целью ослабления как конкурентов, так и партнеров. Пытаясь установить контроль над Россией, Средней Азией и Ближним Востоком, Соединенные Штаты добиваются стратегического преимущества в управлении поставками углеводородов и других критически значимых природных ресурсов. Контроль над Европой, Японией и Кореей обеспечивает доминирование в создании новых знаний и разработке передовых технологий.</a:t>
            </a:r>
          </a:p>
          <a:p>
            <a:pPr algn="just"/>
            <a:r>
              <a:rPr lang="ru-RU" dirty="0"/>
              <a:t>Субъективно антироссийская агрессия объясняется раздражением американских </a:t>
            </a:r>
            <a:r>
              <a:rPr lang="ru-RU" dirty="0" err="1"/>
              <a:t>геополитиков</a:t>
            </a:r>
            <a:r>
              <a:rPr lang="ru-RU" dirty="0"/>
              <a:t> самостоятельным внешнеполитическим курсом президента России на широкую евразийскую интеграцию: от создания Евразийского экономического союза (ЕАЭС) и Шанхайской организации сотрудничества (ШОС) до инициатив по формированию зоны гармоничного торгового и гуманитарного сотрудничества между Европой и Азией (единого экономического пространства от Лиссабона до Владивостока). США опасаются формирования независимых от них глобальных контуров расширенного воспроизводства, прежде всего странами БРИКС.</a:t>
            </a:r>
          </a:p>
          <a:p>
            <a:endParaRPr lang="ru-RU" dirty="0"/>
          </a:p>
        </p:txBody>
      </p:sp>
    </p:spTree>
    <p:extLst>
      <p:ext uri="{BB962C8B-B14F-4D97-AF65-F5344CB8AC3E}">
        <p14:creationId xmlns:p14="http://schemas.microsoft.com/office/powerpoint/2010/main" val="1259385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r>
              <a:rPr lang="ru-RU" dirty="0">
                <a:solidFill>
                  <a:srgbClr val="FF0000"/>
                </a:solidFill>
                <a:latin typeface="Franklin Gothic Demi" pitchFamily="34" charset="0"/>
              </a:rPr>
              <a:t>Паранойя Глазьева</a:t>
            </a:r>
            <a:endParaRPr lang="ru-RU" dirty="0"/>
          </a:p>
        </p:txBody>
      </p:sp>
      <p:sp>
        <p:nvSpPr>
          <p:cNvPr id="3" name="Объект 2"/>
          <p:cNvSpPr>
            <a:spLocks noGrp="1"/>
          </p:cNvSpPr>
          <p:nvPr>
            <p:ph idx="1"/>
          </p:nvPr>
        </p:nvSpPr>
        <p:spPr>
          <a:xfrm>
            <a:off x="0" y="692696"/>
            <a:ext cx="9324528" cy="6165304"/>
          </a:xfrm>
        </p:spPr>
        <p:txBody>
          <a:bodyPr>
            <a:normAutofit fontScale="70000" lnSpcReduction="20000"/>
          </a:bodyPr>
          <a:lstStyle/>
          <a:p>
            <a:pPr marL="0" indent="0">
              <a:buNone/>
            </a:pPr>
            <a:r>
              <a:rPr lang="ru-RU" dirty="0"/>
              <a:t>Исторический опыт России в организации глобальных интеграционных проектов индуцирует всплеск американской русофобии. Для нее характерна </a:t>
            </a:r>
            <a:r>
              <a:rPr lang="ru-RU" dirty="0" err="1"/>
              <a:t>демонизация</a:t>
            </a:r>
            <a:r>
              <a:rPr lang="ru-RU" dirty="0"/>
              <a:t> президента Владимира Путина, которого Вашингтон считает главным виновником утраты контроля над Россией и Средней Азией, а проводимую им самостоятельную внешнюю политику рассматривает в качестве ключевой угрозы. В воспаленном воображении американских </a:t>
            </a:r>
            <a:r>
              <a:rPr lang="ru-RU" dirty="0" err="1"/>
              <a:t>геополитиков</a:t>
            </a:r>
            <a:r>
              <a:rPr lang="ru-RU" dirty="0"/>
              <a:t> возродились традиционные англосаксонские схемы глобального доминирования за счет ослабления и развала крупных самостоятельных государств, а также установления контроля над трансконтинентальными коммуникациями. И в худших традициях английской геополитики прошлого и позапрошлого веков в качестве ключевого объекта агрессии вновь выбирается Россия в силу своего размера и географического положения, а в качестве направления первого удара – Украина, отсечение которой от России уже двести лет рассматривается как необходимое условие поражения последней. К этому «геополитическому угару», так и </a:t>
            </a:r>
            <a:r>
              <a:rPr lang="ru-RU" dirty="0" err="1"/>
              <a:t>нерассосавшемуся</a:t>
            </a:r>
            <a:r>
              <a:rPr lang="ru-RU" dirty="0"/>
              <a:t> за два столетия, добавляются призраки предыдущей холодной войны, пугающие американский истеблишмент возрождением Советского Союза.</a:t>
            </a:r>
          </a:p>
          <a:p>
            <a:r>
              <a:rPr lang="ru-RU" dirty="0"/>
              <a:t>Несмотря на кажущуюся абсурдность происходящего в Вашингтоне психоза, это обострение </a:t>
            </a:r>
            <a:r>
              <a:rPr lang="ru-RU" dirty="0" err="1"/>
              <a:t>параноидальной</a:t>
            </a:r>
            <a:r>
              <a:rPr lang="ru-RU" dirty="0"/>
              <a:t> англосаксонской мании к мировому господству имеет объективные причины.</a:t>
            </a:r>
          </a:p>
          <a:p>
            <a:endParaRPr lang="ru-RU" dirty="0"/>
          </a:p>
        </p:txBody>
      </p:sp>
    </p:spTree>
    <p:extLst>
      <p:ext uri="{BB962C8B-B14F-4D97-AF65-F5344CB8AC3E}">
        <p14:creationId xmlns:p14="http://schemas.microsoft.com/office/powerpoint/2010/main" val="3493982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rmAutofit fontScale="90000"/>
          </a:bodyPr>
          <a:lstStyle/>
          <a:p>
            <a:r>
              <a:rPr lang="ru-RU" dirty="0">
                <a:solidFill>
                  <a:srgbClr val="FF0000"/>
                </a:solidFill>
                <a:latin typeface="Franklin Gothic Demi" pitchFamily="34" charset="0"/>
              </a:rPr>
              <a:t>Объективно</a:t>
            </a:r>
            <a:endParaRPr lang="ru-RU" dirty="0"/>
          </a:p>
        </p:txBody>
      </p:sp>
      <p:sp>
        <p:nvSpPr>
          <p:cNvPr id="3" name="Объект 2"/>
          <p:cNvSpPr>
            <a:spLocks noGrp="1"/>
          </p:cNvSpPr>
          <p:nvPr>
            <p:ph idx="1"/>
          </p:nvPr>
        </p:nvSpPr>
        <p:spPr>
          <a:xfrm>
            <a:off x="0" y="476672"/>
            <a:ext cx="9144000" cy="6381328"/>
          </a:xfrm>
        </p:spPr>
        <p:txBody>
          <a:bodyPr>
            <a:normAutofit fontScale="70000" lnSpcReduction="20000"/>
          </a:bodyPr>
          <a:lstStyle/>
          <a:p>
            <a:pPr marL="0" indent="0">
              <a:buNone/>
            </a:pPr>
            <a:r>
              <a:rPr lang="ru-RU" dirty="0"/>
              <a:t>В настоящее время новый технологический уклад выходит из эмбрионального развития в фазу роста. Его расширение сдерживается как незначительным масштабом и </a:t>
            </a:r>
            <a:r>
              <a:rPr lang="ru-RU" dirty="0" err="1"/>
              <a:t>неотработанностью</a:t>
            </a:r>
            <a:r>
              <a:rPr lang="ru-RU" dirty="0"/>
              <a:t> соответствующих технологий, так и неготовностью социально-экономической среды к их широкому применению. Однако несмотря на кризис, расходы на освоение новейших технологий и масштаб их применения растут с темпом около 20–35 процентов в год.</a:t>
            </a:r>
          </a:p>
          <a:p>
            <a:pPr marL="0" indent="0">
              <a:buNone/>
            </a:pPr>
            <a:r>
              <a:rPr lang="ru-RU" dirty="0"/>
              <a:t>Дальнейшее развертывание кризиса будет определяться сочетанием двух процессов – разрушения (замены) структур прежнего технологического уклада и становления структур нового. Совокупность работ по цепочке жизненного цикла продукции (от фундаментальных исследований до рынка) требует определенного времени. Рынок завоевывают те, кто умеет пройти этот путь быстрее и произвести продукт в большем объеме и лучшего качества. Чем быстрее финансовые, хозяйственные и политические институты перестроятся в соответствии с потребностями роста новых технологий, тем раньше начнется подъем новой длинной волны. При этом изменится не только технологическая структура экономики, но и ее институциональная система, а также состав лидирующих фирм, стран и регионов. Преуспеют те из них, кто быстрее сможет выйти на траекторию роста нового технологического уклада и вложиться в составляющие его производства на ранних стадиях. И наоборот – вход для опаздывающих с каждым годом будет становиться все дороже и закроется с достижением фазы зрелости.</a:t>
            </a:r>
          </a:p>
          <a:p>
            <a:endParaRPr lang="ru-RU" dirty="0"/>
          </a:p>
        </p:txBody>
      </p:sp>
    </p:spTree>
    <p:extLst>
      <p:ext uri="{BB962C8B-B14F-4D97-AF65-F5344CB8AC3E}">
        <p14:creationId xmlns:p14="http://schemas.microsoft.com/office/powerpoint/2010/main" val="1741190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normAutofit/>
          </a:bodyPr>
          <a:lstStyle/>
          <a:p>
            <a:r>
              <a:rPr lang="ru-RU" dirty="0" smtClean="0">
                <a:solidFill>
                  <a:srgbClr val="FF0000"/>
                </a:solidFill>
                <a:latin typeface="Franklin Gothic Demi" pitchFamily="34" charset="0"/>
              </a:rPr>
              <a:t>«Окно возможностей»</a:t>
            </a:r>
            <a:endParaRPr lang="ru-RU" dirty="0">
              <a:solidFill>
                <a:srgbClr val="FF0000"/>
              </a:solidFill>
              <a:latin typeface="Franklin Gothic Demi" pitchFamily="34" charset="0"/>
            </a:endParaRPr>
          </a:p>
        </p:txBody>
      </p:sp>
      <p:sp>
        <p:nvSpPr>
          <p:cNvPr id="3" name="Объект 2"/>
          <p:cNvSpPr>
            <a:spLocks noGrp="1"/>
          </p:cNvSpPr>
          <p:nvPr>
            <p:ph idx="1"/>
          </p:nvPr>
        </p:nvSpPr>
        <p:spPr>
          <a:xfrm>
            <a:off x="0" y="764704"/>
            <a:ext cx="9144000" cy="6093296"/>
          </a:xfrm>
        </p:spPr>
        <p:txBody>
          <a:bodyPr>
            <a:normAutofit fontScale="85000" lnSpcReduction="20000"/>
          </a:bodyPr>
          <a:lstStyle/>
          <a:p>
            <a:r>
              <a:rPr lang="ru-RU" dirty="0"/>
              <a:t>Исследования показывают, что </a:t>
            </a:r>
            <a:r>
              <a:rPr lang="ru-RU" dirty="0">
                <a:solidFill>
                  <a:srgbClr val="FF0000"/>
                </a:solidFill>
                <a:latin typeface="Franklin Gothic Heavy" pitchFamily="34" charset="0"/>
              </a:rPr>
              <a:t>в периоды глобальных технологических сдвигов на волне роста нового технологического уклада открывается «окно возможностей» для подъема развивающихся стран, </a:t>
            </a:r>
            <a:r>
              <a:rPr lang="ru-RU" dirty="0"/>
              <a:t>преуспевших в подготовке предпосылок его становления. В отличие от передовых стран, сталкивающихся с кризисом перенакопления капитала в устаревших производствах, у них есть возможность избежать массового обесценения капитала и сконцентрировать его на прорывных направлениях роста. Для удержания лидерства передовым странам приходится прибегать к силовым приемам во внешней и внешнеэкономической политике. В эти периоды резко возрастают военно-политическая напряженность, риски международных конфликтов. Об этом свидетельствует трагический опыт двух предыдущих структурных кризисов мировой экономики.</a:t>
            </a:r>
          </a:p>
          <a:p>
            <a:endParaRPr lang="ru-RU" dirty="0"/>
          </a:p>
        </p:txBody>
      </p:sp>
    </p:spTree>
    <p:extLst>
      <p:ext uri="{BB962C8B-B14F-4D97-AF65-F5344CB8AC3E}">
        <p14:creationId xmlns:p14="http://schemas.microsoft.com/office/powerpoint/2010/main" val="4230146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324528" cy="692696"/>
          </a:xfrm>
        </p:spPr>
        <p:txBody>
          <a:bodyPr>
            <a:normAutofit fontScale="90000"/>
          </a:bodyPr>
          <a:lstStyle/>
          <a:p>
            <a:r>
              <a:rPr lang="ru-RU" sz="3200" dirty="0" smtClean="0">
                <a:solidFill>
                  <a:srgbClr val="FF0000"/>
                </a:solidFill>
                <a:latin typeface="Franklin Gothic Demi" pitchFamily="34" charset="0"/>
              </a:rPr>
              <a:t>«Оборонные заказы на освоение новых технологий – залог мирового лидерства»</a:t>
            </a:r>
            <a:endParaRPr lang="ru-RU" sz="3200" dirty="0">
              <a:solidFill>
                <a:srgbClr val="FF0000"/>
              </a:solidFill>
              <a:latin typeface="Franklin Gothic Demi" pitchFamily="34" charset="0"/>
            </a:endParaRPr>
          </a:p>
        </p:txBody>
      </p:sp>
      <p:sp>
        <p:nvSpPr>
          <p:cNvPr id="3" name="Объект 2"/>
          <p:cNvSpPr>
            <a:spLocks noGrp="1"/>
          </p:cNvSpPr>
          <p:nvPr>
            <p:ph idx="1"/>
          </p:nvPr>
        </p:nvSpPr>
        <p:spPr>
          <a:xfrm>
            <a:off x="0" y="836712"/>
            <a:ext cx="9144000" cy="5904656"/>
          </a:xfrm>
        </p:spPr>
        <p:txBody>
          <a:bodyPr>
            <a:normAutofit fontScale="77500" lnSpcReduction="20000"/>
          </a:bodyPr>
          <a:lstStyle/>
          <a:p>
            <a:pPr marL="0" indent="0">
              <a:buNone/>
            </a:pPr>
            <a:r>
              <a:rPr lang="ru-RU" dirty="0"/>
              <a:t>Так, Великая депрессия 30-х годов, обусловленная достижением пределов роста доминировавшего в начале века технологического уклада «угля и стали», была преодолена милитаризацией экономики, которая вылилась в катастрофу Второй мировой войны. Последняя не только стимулировала структурную перестройку экономики с широким использованием двигателя внутреннего сгорания и органической химии, но и повлекла кардинальное изменение всего мироустройства: разрушение тогдашнего ядра мирового хозяйства (европейских колониальных империй) и формирование двух противоборствующих глобальных политико-экономических систем. </a:t>
            </a:r>
            <a:r>
              <a:rPr lang="ru-RU" b="1" i="1" dirty="0">
                <a:solidFill>
                  <a:srgbClr val="0070C0"/>
                </a:solidFill>
              </a:rPr>
              <a:t>Лидерство американского капитализма в выходе на новую длинную волну экономического роста было обеспечено чрезвычайным ростом оборонных заказов на освоение новых технологий и притоком мировых капиталов в США при разрушении производственного потенциала и обесценении капитала основных конкурентов</a:t>
            </a:r>
            <a:r>
              <a:rPr lang="ru-RU" b="1" i="1" dirty="0" smtClean="0">
                <a:solidFill>
                  <a:srgbClr val="0070C0"/>
                </a:solidFill>
              </a:rPr>
              <a:t>. </a:t>
            </a:r>
            <a:r>
              <a:rPr lang="ru-RU" b="1" dirty="0" smtClean="0">
                <a:solidFill>
                  <a:srgbClr val="FF0000"/>
                </a:solidFill>
              </a:rPr>
              <a:t>Аналогично хочет поступить и Россия выделяя до 2020 г. более </a:t>
            </a:r>
            <a:r>
              <a:rPr lang="en-US" b="1" dirty="0" smtClean="0">
                <a:solidFill>
                  <a:srgbClr val="FF0000"/>
                </a:solidFill>
              </a:rPr>
              <a:t>$</a:t>
            </a:r>
            <a:r>
              <a:rPr lang="ru-RU" b="1" dirty="0" smtClean="0">
                <a:solidFill>
                  <a:srgbClr val="FF0000"/>
                </a:solidFill>
              </a:rPr>
              <a:t>500 млрд</a:t>
            </a:r>
            <a:r>
              <a:rPr lang="ru-RU" b="1" dirty="0">
                <a:solidFill>
                  <a:srgbClr val="FF0000"/>
                </a:solidFill>
              </a:rPr>
              <a:t>.</a:t>
            </a:r>
          </a:p>
          <a:p>
            <a:endParaRPr lang="ru-RU" dirty="0"/>
          </a:p>
        </p:txBody>
      </p:sp>
    </p:spTree>
    <p:extLst>
      <p:ext uri="{BB962C8B-B14F-4D97-AF65-F5344CB8AC3E}">
        <p14:creationId xmlns:p14="http://schemas.microsoft.com/office/powerpoint/2010/main" val="3416242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p:spPr>
        <p:txBody>
          <a:bodyPr>
            <a:noAutofit/>
          </a:bodyPr>
          <a:lstStyle/>
          <a:p>
            <a:r>
              <a:rPr lang="ru-RU" sz="4800" dirty="0" smtClean="0">
                <a:solidFill>
                  <a:srgbClr val="FF0000"/>
                </a:solidFill>
                <a:latin typeface="Franklin Gothic Demi" pitchFamily="34" charset="0"/>
              </a:rPr>
              <a:t>Кто не успел – тот опоздал</a:t>
            </a:r>
            <a:endParaRPr lang="ru-RU" sz="4800" dirty="0">
              <a:solidFill>
                <a:srgbClr val="FF0000"/>
              </a:solidFill>
              <a:latin typeface="Franklin Gothic Demi" pitchFamily="34" charset="0"/>
            </a:endParaRPr>
          </a:p>
        </p:txBody>
      </p:sp>
      <p:sp>
        <p:nvSpPr>
          <p:cNvPr id="3" name="Объект 2"/>
          <p:cNvSpPr>
            <a:spLocks noGrp="1"/>
          </p:cNvSpPr>
          <p:nvPr>
            <p:ph idx="1"/>
          </p:nvPr>
        </p:nvSpPr>
        <p:spPr>
          <a:xfrm>
            <a:off x="0" y="692696"/>
            <a:ext cx="9144000" cy="6165304"/>
          </a:xfrm>
        </p:spPr>
        <p:txBody>
          <a:bodyPr>
            <a:normAutofit fontScale="77500" lnSpcReduction="20000"/>
          </a:bodyPr>
          <a:lstStyle/>
          <a:p>
            <a:pPr marL="0" indent="0">
              <a:buNone/>
            </a:pPr>
            <a:r>
              <a:rPr lang="ru-RU" dirty="0"/>
              <a:t>Депрессия середины 70-х – начала 80-х годов, обусловленная исчерпанием возможностей роста этого технологического уклада, повлекла гонку вооружений в космосе с широким использованием информационно-коммуникационных технологий, составивших ядро нового технологического уклада. Последовавший вслед за ней коллапс мировой системы социализма, не сумевшей своевременно перейти на новый технологический уклад, позволил ведущим капиталистическим странам воспользоваться ее ресурсами для «мягкой пересадки» на новую длинную волну экономического роста. Вывоз капитала и утечка умов из бывших социалистических стран, колонизация их экономик облегчили структурную перестройку ядра мировой капиталистической системы. На этой же волне роста поднялись новые индустриальные страны, сумевшие заблаговременно создать ключевые производства и заложить предпосылки их быстрого развития в глобальном масштабе. Политическим результатом этих структурных трансформаций стала либеральная глобализация с доминированием США в качестве эмитента основной резервной валюты.</a:t>
            </a:r>
          </a:p>
          <a:p>
            <a:endParaRPr lang="ru-RU" dirty="0"/>
          </a:p>
        </p:txBody>
      </p:sp>
    </p:spTree>
    <p:extLst>
      <p:ext uri="{BB962C8B-B14F-4D97-AF65-F5344CB8AC3E}">
        <p14:creationId xmlns:p14="http://schemas.microsoft.com/office/powerpoint/2010/main" val="671229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252520" cy="764704"/>
          </a:xfrm>
        </p:spPr>
        <p:txBody>
          <a:bodyPr>
            <a:normAutofit fontScale="90000"/>
          </a:bodyPr>
          <a:lstStyle/>
          <a:p>
            <a:r>
              <a:rPr lang="ru-RU" dirty="0" smtClean="0">
                <a:solidFill>
                  <a:srgbClr val="FF0000"/>
                </a:solidFill>
                <a:latin typeface="Franklin Gothic Demi" pitchFamily="34" charset="0"/>
              </a:rPr>
              <a:t>Третья и Четвертая мировые войны</a:t>
            </a:r>
            <a:endParaRPr lang="ru-RU" dirty="0">
              <a:solidFill>
                <a:srgbClr val="FF0000"/>
              </a:solidFill>
              <a:latin typeface="Franklin Gothic Demi" pitchFamily="34" charset="0"/>
            </a:endParaRPr>
          </a:p>
        </p:txBody>
      </p:sp>
      <p:sp>
        <p:nvSpPr>
          <p:cNvPr id="3" name="Объект 2"/>
          <p:cNvSpPr>
            <a:spLocks noGrp="1"/>
          </p:cNvSpPr>
          <p:nvPr>
            <p:ph idx="1"/>
          </p:nvPr>
        </p:nvSpPr>
        <p:spPr>
          <a:xfrm>
            <a:off x="0" y="620688"/>
            <a:ext cx="9144000" cy="6237312"/>
          </a:xfrm>
        </p:spPr>
        <p:txBody>
          <a:bodyPr>
            <a:normAutofit fontScale="70000" lnSpcReduction="20000"/>
          </a:bodyPr>
          <a:lstStyle/>
          <a:p>
            <a:pPr marL="0" indent="0">
              <a:buNone/>
            </a:pPr>
            <a:r>
              <a:rPr lang="ru-RU" sz="3400" dirty="0">
                <a:solidFill>
                  <a:srgbClr val="0070C0"/>
                </a:solidFill>
              </a:rPr>
              <a:t>По своим геополитическим и геоэкономическим последствиям структурный кризис 70–80-х годов прошлого века и связанная с ним гонка вооружений в космосе имели не меньшие последствия, чем Вторая мировая война. США и НАТО одержали победу, которую принесло сочетание информационного и психологического оружия. К его отражению советская система безопасности оказалась не готова. Хотя эта война носила «холодный характер», обошлась без кровопролитных боев и жертвы образовались в основном вследствие колониальной политики геноцида населения бывших республик СССР, </a:t>
            </a:r>
            <a:r>
              <a:rPr lang="ru-RU" sz="3400" dirty="0">
                <a:solidFill>
                  <a:srgbClr val="0070C0"/>
                </a:solidFill>
                <a:latin typeface="Franklin Gothic Demi" pitchFamily="34" charset="0"/>
              </a:rPr>
              <a:t>по своему историческому, геополитическому и геоэкономическому значению она равновелика третьей мировой войне. </a:t>
            </a:r>
            <a:endParaRPr lang="ru-RU" sz="3400" dirty="0" smtClean="0">
              <a:solidFill>
                <a:srgbClr val="0070C0"/>
              </a:solidFill>
              <a:latin typeface="Franklin Gothic Demi" pitchFamily="34" charset="0"/>
            </a:endParaRPr>
          </a:p>
          <a:p>
            <a:pPr marL="0" indent="0">
              <a:buNone/>
            </a:pPr>
            <a:endParaRPr lang="ru-RU" sz="4600" dirty="0" smtClean="0"/>
          </a:p>
          <a:p>
            <a:pPr marL="0" indent="0">
              <a:buNone/>
            </a:pPr>
            <a:r>
              <a:rPr lang="ru-RU" sz="4600" dirty="0" smtClean="0"/>
              <a:t>Соответственно </a:t>
            </a:r>
            <a:r>
              <a:rPr lang="ru-RU" sz="4600" dirty="0"/>
              <a:t>происходящее по той же логике длинных циклов </a:t>
            </a:r>
            <a:r>
              <a:rPr lang="ru-RU" sz="4600" dirty="0">
                <a:solidFill>
                  <a:srgbClr val="00B050"/>
                </a:solidFill>
                <a:latin typeface="Franklin Gothic Demi" pitchFamily="34" charset="0"/>
              </a:rPr>
              <a:t>современное обострение военно-политической напряженности должно расцениваться как появление признаков четвертой мировой войны.</a:t>
            </a:r>
          </a:p>
          <a:p>
            <a:pPr marL="0" indent="0">
              <a:buNone/>
            </a:pPr>
            <a:endParaRPr lang="ru-RU" dirty="0"/>
          </a:p>
        </p:txBody>
      </p:sp>
    </p:spTree>
    <p:extLst>
      <p:ext uri="{BB962C8B-B14F-4D97-AF65-F5344CB8AC3E}">
        <p14:creationId xmlns:p14="http://schemas.microsoft.com/office/powerpoint/2010/main" val="3309979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0728"/>
          </a:xfrm>
        </p:spPr>
        <p:txBody>
          <a:bodyPr>
            <a:normAutofit fontScale="90000"/>
          </a:bodyPr>
          <a:lstStyle/>
          <a:p>
            <a:r>
              <a:rPr lang="ru-RU" dirty="0" smtClean="0">
                <a:solidFill>
                  <a:srgbClr val="FF0000"/>
                </a:solidFill>
                <a:latin typeface="Franklin Gothic Demi" pitchFamily="34" charset="0"/>
              </a:rPr>
              <a:t>Смена технологического уклада – смена мирового порядка</a:t>
            </a:r>
            <a:endParaRPr lang="ru-RU" dirty="0">
              <a:solidFill>
                <a:srgbClr val="FF0000"/>
              </a:solidFill>
              <a:latin typeface="Franklin Gothic Demi" pitchFamily="34" charset="0"/>
            </a:endParaRPr>
          </a:p>
        </p:txBody>
      </p:sp>
      <p:sp>
        <p:nvSpPr>
          <p:cNvPr id="3" name="Объект 2"/>
          <p:cNvSpPr>
            <a:spLocks noGrp="1"/>
          </p:cNvSpPr>
          <p:nvPr>
            <p:ph idx="1"/>
          </p:nvPr>
        </p:nvSpPr>
        <p:spPr>
          <a:xfrm>
            <a:off x="0" y="1124744"/>
            <a:ext cx="9144000" cy="5733256"/>
          </a:xfrm>
        </p:spPr>
        <p:txBody>
          <a:bodyPr>
            <a:normAutofit fontScale="77500" lnSpcReduction="20000"/>
          </a:bodyPr>
          <a:lstStyle/>
          <a:p>
            <a:pPr marL="0" indent="0">
              <a:buNone/>
            </a:pPr>
            <a:r>
              <a:rPr lang="ru-RU" dirty="0">
                <a:solidFill>
                  <a:srgbClr val="00B050"/>
                </a:solidFill>
                <a:latin typeface="Franklin Gothic Demi" pitchFamily="34" charset="0"/>
              </a:rPr>
              <a:t>Исчерпание потенциала роста доминирующего технологического уклада стало причиной глобального кризиса и депрессии, охватившей ведущие страны мира в последние годы. Замещение старого технологического уклада новым – это период кризиса, в ходе которого происходит обесценение и бегство капитала из утративших прибыльность устаревших технологических цепочек и стран, обремененных перепроизводством привычных товаров. Выход из кризиса так же, как и раньше, будет сопровождаться масштабными геополитическими и экономическими изменениями. </a:t>
            </a:r>
            <a:r>
              <a:rPr lang="ru-RU" dirty="0"/>
              <a:t>Как и в предыдущих случаях, лидирующие страны демонстрируют неспособность к совместным кардинальным институциональным нововведениям, которые могли бы канализировать высвобождающийся капитал в структурную перестройку экономики на основе нового технологического уклада, и продолжают воспроизводить сложившуюся институциональную систему и обслуживать воплощенные в ней интересы.</a:t>
            </a:r>
          </a:p>
          <a:p>
            <a:endParaRPr lang="ru-RU" dirty="0"/>
          </a:p>
        </p:txBody>
      </p:sp>
    </p:spTree>
    <p:extLst>
      <p:ext uri="{BB962C8B-B14F-4D97-AF65-F5344CB8AC3E}">
        <p14:creationId xmlns:p14="http://schemas.microsoft.com/office/powerpoint/2010/main" val="9837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24744"/>
          </a:xfrm>
        </p:spPr>
        <p:txBody>
          <a:bodyPr>
            <a:normAutofit fontScale="90000"/>
          </a:bodyPr>
          <a:lstStyle/>
          <a:p>
            <a:r>
              <a:rPr lang="ru-RU" dirty="0">
                <a:solidFill>
                  <a:srgbClr val="FF0000"/>
                </a:solidFill>
                <a:latin typeface="Franklin Gothic Demi" pitchFamily="34" charset="0"/>
              </a:rPr>
              <a:t>Смена технологического уклада – смена мирового порядка</a:t>
            </a:r>
            <a:endParaRPr lang="ru-RU" dirty="0"/>
          </a:p>
        </p:txBody>
      </p:sp>
      <p:sp>
        <p:nvSpPr>
          <p:cNvPr id="3" name="Объект 2"/>
          <p:cNvSpPr>
            <a:spLocks noGrp="1"/>
          </p:cNvSpPr>
          <p:nvPr>
            <p:ph idx="1"/>
          </p:nvPr>
        </p:nvSpPr>
        <p:spPr>
          <a:xfrm>
            <a:off x="0" y="1052736"/>
            <a:ext cx="9144000" cy="5805264"/>
          </a:xfrm>
        </p:spPr>
        <p:txBody>
          <a:bodyPr>
            <a:normAutofit fontScale="92500" lnSpcReduction="10000"/>
          </a:bodyPr>
          <a:lstStyle/>
          <a:p>
            <a:pPr marL="0" indent="0">
              <a:buNone/>
            </a:pPr>
            <a:r>
              <a:rPr lang="ru-RU" dirty="0"/>
              <a:t>США и их союзники по G7 к настоящему времени исчерпали возможности вытягивания ресурсов из постсоциалистических стран, в которых сложились свои корпоративные структуры, приватизировавшие остатки их производственного потенциала. Исчерпала себя и война финансовая, которую Вашингтон ведет с незащищенными национальными денежными системами, привязывая их к доллару посредством монетаристской макроэкономической политики при помощи зависимых от него МВФ, рейтинговых агентств, агентов влияния. Вытягиваемых со всего мира капиталов уже не хватает для обслуживания лавинообразно нарастающих обязательств США.</a:t>
            </a:r>
          </a:p>
          <a:p>
            <a:endParaRPr lang="ru-RU" dirty="0"/>
          </a:p>
        </p:txBody>
      </p:sp>
    </p:spTree>
    <p:extLst>
      <p:ext uri="{BB962C8B-B14F-4D97-AF65-F5344CB8AC3E}">
        <p14:creationId xmlns:p14="http://schemas.microsoft.com/office/powerpoint/2010/main" val="3643221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dirty="0" smtClean="0">
                <a:solidFill>
                  <a:srgbClr val="FF0000"/>
                </a:solidFill>
                <a:latin typeface="Franklin Gothic Heavy" pitchFamily="34" charset="0"/>
              </a:rPr>
              <a:t>Преемственность укладов</a:t>
            </a:r>
            <a:endParaRPr lang="ru-RU" dirty="0">
              <a:solidFill>
                <a:srgbClr val="FF0000"/>
              </a:solidFill>
              <a:latin typeface="Franklin Gothic Heavy" pitchFamily="34" charset="0"/>
            </a:endParaRPr>
          </a:p>
        </p:txBody>
      </p:sp>
      <p:sp>
        <p:nvSpPr>
          <p:cNvPr id="3" name="Объект 2"/>
          <p:cNvSpPr>
            <a:spLocks noGrp="1"/>
          </p:cNvSpPr>
          <p:nvPr>
            <p:ph idx="1"/>
          </p:nvPr>
        </p:nvSpPr>
        <p:spPr>
          <a:xfrm>
            <a:off x="0" y="620688"/>
            <a:ext cx="9144000" cy="6237312"/>
          </a:xfrm>
        </p:spPr>
        <p:txBody>
          <a:bodyPr>
            <a:normAutofit fontScale="47500" lnSpcReduction="20000"/>
          </a:bodyPr>
          <a:lstStyle/>
          <a:p>
            <a:pPr marL="0" indent="0" eaLnBrk="0" hangingPunct="0">
              <a:buNone/>
            </a:pPr>
            <a:r>
              <a:rPr lang="ru-RU" sz="5500" dirty="0"/>
              <a:t>Экономический подъем возможен только на новой </a:t>
            </a:r>
            <a:r>
              <a:rPr lang="ru-RU" sz="5500" dirty="0" smtClean="0"/>
              <a:t>технологической </a:t>
            </a:r>
            <a:r>
              <a:rPr lang="ru-RU" sz="5500" dirty="0"/>
              <a:t>основе с новыми производственными возможностями и </a:t>
            </a:r>
            <a:r>
              <a:rPr lang="ru-RU" sz="5500" dirty="0" smtClean="0"/>
              <a:t>качественно </a:t>
            </a:r>
            <a:r>
              <a:rPr lang="ru-RU" sz="5500" dirty="0"/>
              <a:t>новыми потребительскими предпочтениями. Уже видны общие контуры нового, шестого технологического уклада, становление </a:t>
            </a:r>
            <a:r>
              <a:rPr lang="ru-RU" sz="5500" dirty="0" smtClean="0"/>
              <a:t>которого </a:t>
            </a:r>
            <a:r>
              <a:rPr lang="ru-RU" sz="5500" dirty="0"/>
              <a:t>происходит в настоящее время.</a:t>
            </a:r>
          </a:p>
          <a:p>
            <a:pPr marL="0" indent="0" eaLnBrk="0" hangingPunct="0">
              <a:buNone/>
            </a:pPr>
            <a:r>
              <a:rPr lang="ru-RU" sz="5500" dirty="0"/>
              <a:t>Между пятым и шестым технологическими укладами существует преемственность. Граница между ними лежит в глубине </a:t>
            </a:r>
            <a:r>
              <a:rPr lang="ru-RU" sz="5500" dirty="0" smtClean="0"/>
              <a:t>проникновения </a:t>
            </a:r>
            <a:r>
              <a:rPr lang="ru-RU" sz="5500" dirty="0"/>
              <a:t>технологии в структуры материи и масштабах обработки </a:t>
            </a:r>
            <a:r>
              <a:rPr lang="ru-RU" sz="5500" dirty="0" smtClean="0"/>
              <a:t>информации</a:t>
            </a:r>
            <a:r>
              <a:rPr lang="ru-RU" sz="5500" dirty="0"/>
              <a:t>. Пятый технологический уклад основывается на применении достижений микроэлектроники в управлении физическими </a:t>
            </a:r>
            <a:r>
              <a:rPr lang="ru-RU" sz="5500" dirty="0" smtClean="0"/>
              <a:t>процессами </a:t>
            </a:r>
            <a:r>
              <a:rPr lang="ru-RU" sz="5500" dirty="0"/>
              <a:t>на микронном уровне. Шестой технологический уклад </a:t>
            </a:r>
            <a:r>
              <a:rPr lang="ru-RU" sz="5500" dirty="0" err="1" smtClean="0"/>
              <a:t>основыва</a:t>
            </a:r>
            <a:r>
              <a:rPr lang="ru-RU" sz="5500" dirty="0"/>
              <a:t/>
            </a:r>
            <a:br>
              <a:rPr lang="ru-RU" sz="5500" dirty="0"/>
            </a:br>
            <a:r>
              <a:rPr lang="ru-RU" sz="5500" dirty="0" err="1"/>
              <a:t>ется</a:t>
            </a:r>
            <a:r>
              <a:rPr lang="ru-RU" sz="5500" dirty="0"/>
              <a:t> на применении </a:t>
            </a:r>
            <a:r>
              <a:rPr lang="ru-RU" sz="5500" dirty="0" err="1"/>
              <a:t>нанотехнологий</a:t>
            </a:r>
            <a:r>
              <a:rPr lang="ru-RU" sz="5500" dirty="0"/>
              <a:t>, оперирующих на уровне одной миллиардной метра. На </a:t>
            </a:r>
            <a:r>
              <a:rPr lang="ru-RU" sz="5500" dirty="0" err="1"/>
              <a:t>наноуровне</a:t>
            </a:r>
            <a:r>
              <a:rPr lang="ru-RU" sz="5500" dirty="0"/>
              <a:t> появляется возможность менять молекулярную структуру вещества, придавать ему целевым образом принципиально новые свойства, проникать в клеточную структуру живых организмов, видоизменяя их.</a:t>
            </a:r>
          </a:p>
          <a:p>
            <a:endParaRPr lang="ru-RU" dirty="0"/>
          </a:p>
        </p:txBody>
      </p:sp>
    </p:spTree>
    <p:extLst>
      <p:ext uri="{BB962C8B-B14F-4D97-AF65-F5344CB8AC3E}">
        <p14:creationId xmlns:p14="http://schemas.microsoft.com/office/powerpoint/2010/main" val="280820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p:spPr>
        <p:txBody>
          <a:bodyPr/>
          <a:lstStyle/>
          <a:p>
            <a:r>
              <a:rPr lang="ru-RU" dirty="0">
                <a:solidFill>
                  <a:srgbClr val="FF0000"/>
                </a:solidFill>
                <a:latin typeface="Franklin Gothic Demi" pitchFamily="34" charset="0"/>
              </a:rPr>
              <a:t>О</a:t>
            </a:r>
            <a:r>
              <a:rPr lang="ru-RU" dirty="0" smtClean="0">
                <a:solidFill>
                  <a:srgbClr val="FF0000"/>
                </a:solidFill>
                <a:latin typeface="Franklin Gothic Demi" pitchFamily="34" charset="0"/>
              </a:rPr>
              <a:t>бъективно</a:t>
            </a:r>
            <a:endParaRPr lang="ru-RU" dirty="0">
              <a:solidFill>
                <a:srgbClr val="FF0000"/>
              </a:solidFill>
              <a:latin typeface="Franklin Gothic Demi" pitchFamily="34" charset="0"/>
            </a:endParaRPr>
          </a:p>
        </p:txBody>
      </p:sp>
      <p:sp>
        <p:nvSpPr>
          <p:cNvPr id="3" name="Объект 2"/>
          <p:cNvSpPr>
            <a:spLocks noGrp="1"/>
          </p:cNvSpPr>
          <p:nvPr>
            <p:ph idx="1"/>
          </p:nvPr>
        </p:nvSpPr>
        <p:spPr>
          <a:xfrm>
            <a:off x="0" y="692696"/>
            <a:ext cx="9144000" cy="6165304"/>
          </a:xfrm>
        </p:spPr>
        <p:txBody>
          <a:bodyPr>
            <a:normAutofit fontScale="92500" lnSpcReduction="10000"/>
          </a:bodyPr>
          <a:lstStyle/>
          <a:p>
            <a:pPr marL="0" indent="0" algn="just">
              <a:buNone/>
            </a:pPr>
            <a:r>
              <a:rPr lang="ru-RU" b="1" dirty="0" smtClean="0">
                <a:solidFill>
                  <a:srgbClr val="00B050"/>
                </a:solidFill>
              </a:rPr>
              <a:t>Эскалация </a:t>
            </a:r>
            <a:r>
              <a:rPr lang="ru-RU" b="1" dirty="0">
                <a:solidFill>
                  <a:srgbClr val="00B050"/>
                </a:solidFill>
              </a:rPr>
              <a:t>международной военно-политической напряженности обусловлена сменой технологических укладов и вековых циклов накопления, в ходе которых происходит глубокая структурная перестройка экономики на основе принципиально новых технологий и механизмов воспроизводства капитала. В такие периоды, как показывает 500-летний опыт развития капитализма, резко дестабилизируется система международных отношений, идет разрушение старого и формирование нового миропорядка, которое сопровождается мировыми войнами между старыми и новыми лидерами за доминирование на рынке.</a:t>
            </a:r>
          </a:p>
        </p:txBody>
      </p:sp>
    </p:spTree>
    <p:extLst>
      <p:ext uri="{BB962C8B-B14F-4D97-AF65-F5344CB8AC3E}">
        <p14:creationId xmlns:p14="http://schemas.microsoft.com/office/powerpoint/2010/main" val="2430956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76672"/>
          </a:xfrm>
        </p:spPr>
        <p:txBody>
          <a:bodyPr>
            <a:normAutofit fontScale="90000"/>
          </a:bodyPr>
          <a:lstStyle/>
          <a:p>
            <a:r>
              <a:rPr lang="ru-RU" dirty="0">
                <a:solidFill>
                  <a:srgbClr val="FF0000"/>
                </a:solidFill>
                <a:latin typeface="Franklin Gothic Heavy" pitchFamily="34" charset="0"/>
              </a:rPr>
              <a:t>Преемственность укладов</a:t>
            </a:r>
            <a:endParaRPr lang="ru-RU" dirty="0"/>
          </a:p>
        </p:txBody>
      </p:sp>
      <p:sp>
        <p:nvSpPr>
          <p:cNvPr id="3" name="Объект 2"/>
          <p:cNvSpPr>
            <a:spLocks noGrp="1"/>
          </p:cNvSpPr>
          <p:nvPr>
            <p:ph idx="1"/>
          </p:nvPr>
        </p:nvSpPr>
        <p:spPr>
          <a:xfrm>
            <a:off x="0" y="476672"/>
            <a:ext cx="9144000" cy="6381328"/>
          </a:xfrm>
        </p:spPr>
        <p:txBody>
          <a:bodyPr>
            <a:normAutofit fontScale="85000" lnSpcReduction="20000"/>
          </a:bodyPr>
          <a:lstStyle/>
          <a:p>
            <a:r>
              <a:rPr lang="ru-RU" dirty="0"/>
              <a:t>Наряду с отраслями ядра нового технологического уклада подъем охватит его несущие отрасли. В их числе останутся несущие отрасли предшествующего пятого технологического уклада: </a:t>
            </a:r>
            <a:r>
              <a:rPr lang="ru-RU" dirty="0" smtClean="0"/>
              <a:t>электротехническая</a:t>
            </a:r>
            <a:r>
              <a:rPr lang="ru-RU" dirty="0"/>
              <a:t>, авиационная, ракетно-космическая, атомная отрасли </a:t>
            </a:r>
            <a:r>
              <a:rPr lang="ru-RU" dirty="0" smtClean="0"/>
              <a:t>промышленности</a:t>
            </a:r>
            <a:r>
              <a:rPr lang="ru-RU" dirty="0"/>
              <a:t>, приборостроение, станкостроение, образование, связь. </a:t>
            </a:r>
            <a:r>
              <a:rPr lang="ru-RU" dirty="0" smtClean="0"/>
              <a:t>Связанная </a:t>
            </a:r>
            <a:r>
              <a:rPr lang="ru-RU" dirty="0"/>
              <a:t>с распространением нового технологического уклада </a:t>
            </a:r>
            <a:r>
              <a:rPr lang="ru-RU" dirty="0" smtClean="0"/>
              <a:t>революция </a:t>
            </a:r>
            <a:r>
              <a:rPr lang="ru-RU" dirty="0"/>
              <a:t>охватывает здравоохранение (эффективность которого </a:t>
            </a:r>
            <a:r>
              <a:rPr lang="ru-RU" dirty="0" smtClean="0"/>
              <a:t>многократно </a:t>
            </a:r>
            <a:r>
              <a:rPr lang="ru-RU" dirty="0"/>
              <a:t>возрастает с применением клеточных технологий и методов диагностики генетически обусловленных болезней) и сельское </a:t>
            </a:r>
            <a:r>
              <a:rPr lang="ru-RU" dirty="0" smtClean="0"/>
              <a:t>хозяйство </a:t>
            </a:r>
            <a:r>
              <a:rPr lang="ru-RU" dirty="0"/>
              <a:t>(благодаря применению достижений молекулярной биологии и генной инженерии), а также создание новых материалов с заранее за- данными свойствами. Благодаря появлению </a:t>
            </a:r>
            <a:r>
              <a:rPr lang="ru-RU" dirty="0" err="1"/>
              <a:t>наноматериалов</a:t>
            </a:r>
            <a:r>
              <a:rPr lang="ru-RU" dirty="0"/>
              <a:t>, в число несущих отраслей нового технологического уклада также войдут: </a:t>
            </a:r>
            <a:r>
              <a:rPr lang="ru-RU" dirty="0" smtClean="0"/>
              <a:t>химико-металлургический </a:t>
            </a:r>
            <a:r>
              <a:rPr lang="ru-RU" dirty="0"/>
              <a:t>комплекс, строительство, судо- и </a:t>
            </a:r>
            <a:r>
              <a:rPr lang="ru-RU" dirty="0" smtClean="0"/>
              <a:t>автомобилестроение</a:t>
            </a:r>
            <a:r>
              <a:rPr lang="ru-RU" dirty="0"/>
              <a:t>.</a:t>
            </a:r>
          </a:p>
          <a:p>
            <a:endParaRPr lang="ru-RU" dirty="0"/>
          </a:p>
        </p:txBody>
      </p:sp>
    </p:spTree>
    <p:extLst>
      <p:ext uri="{BB962C8B-B14F-4D97-AF65-F5344CB8AC3E}">
        <p14:creationId xmlns:p14="http://schemas.microsoft.com/office/powerpoint/2010/main" val="2463764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dirty="0">
                <a:solidFill>
                  <a:srgbClr val="FF0000"/>
                </a:solidFill>
                <a:latin typeface="Franklin Gothic Heavy" pitchFamily="34" charset="0"/>
              </a:rPr>
              <a:t>Преемственность укладов</a:t>
            </a:r>
            <a:endParaRPr lang="ru-RU" dirty="0"/>
          </a:p>
        </p:txBody>
      </p:sp>
      <p:sp>
        <p:nvSpPr>
          <p:cNvPr id="3" name="Объект 2"/>
          <p:cNvSpPr>
            <a:spLocks noGrp="1"/>
          </p:cNvSpPr>
          <p:nvPr>
            <p:ph idx="1"/>
          </p:nvPr>
        </p:nvSpPr>
        <p:spPr>
          <a:xfrm>
            <a:off x="0" y="620688"/>
            <a:ext cx="9144000" cy="6237312"/>
          </a:xfrm>
        </p:spPr>
        <p:txBody>
          <a:bodyPr>
            <a:normAutofit fontScale="85000" lnSpcReduction="10000"/>
          </a:bodyPr>
          <a:lstStyle/>
          <a:p>
            <a:pPr eaLnBrk="0" hangingPunct="0"/>
            <a:r>
              <a:rPr lang="ru-RU" dirty="0"/>
              <a:t>Исходя из прошлых периодов замещения доминирующих </a:t>
            </a:r>
            <a:r>
              <a:rPr lang="ru-RU" dirty="0" smtClean="0"/>
              <a:t>технологических </a:t>
            </a:r>
            <a:r>
              <a:rPr lang="ru-RU" dirty="0"/>
              <a:t>укладов, можно предположить, что этот процесс займет еще 5 – 8 лет. Он был «запущен» резким повышением цен на </a:t>
            </a:r>
            <a:r>
              <a:rPr lang="ru-RU" dirty="0" smtClean="0"/>
              <a:t>энергоносители </a:t>
            </a:r>
            <a:r>
              <a:rPr lang="ru-RU" dirty="0"/>
              <a:t>и к настоящему времени уже вошел в устойчивый режим </a:t>
            </a:r>
            <a:r>
              <a:rPr lang="ru-RU" dirty="0" smtClean="0"/>
              <a:t>быстрого </a:t>
            </a:r>
            <a:r>
              <a:rPr lang="ru-RU" dirty="0"/>
              <a:t>роста применения новых технологий за счет привлечения </a:t>
            </a:r>
            <a:r>
              <a:rPr lang="ru-RU" dirty="0" smtClean="0"/>
              <a:t>избыточного </a:t>
            </a:r>
            <a:r>
              <a:rPr lang="ru-RU" dirty="0"/>
              <a:t>капитала на фоне резкого падения спроса на продукцию </a:t>
            </a:r>
            <a:r>
              <a:rPr lang="ru-RU" dirty="0" smtClean="0"/>
              <a:t>традиционных </a:t>
            </a:r>
            <a:r>
              <a:rPr lang="ru-RU" dirty="0"/>
              <a:t>производств. В течение этого периода рост экономической активности на основе нового технологического уклада не будет </a:t>
            </a:r>
            <a:r>
              <a:rPr lang="ru-RU" dirty="0" smtClean="0"/>
              <a:t>компенсировать </a:t>
            </a:r>
            <a:r>
              <a:rPr lang="ru-RU" dirty="0"/>
              <a:t>спад производства в технологических цепочках </a:t>
            </a:r>
            <a:r>
              <a:rPr lang="ru-RU" dirty="0" smtClean="0"/>
              <a:t>устаревшего </a:t>
            </a:r>
            <a:r>
              <a:rPr lang="ru-RU" dirty="0"/>
              <a:t>технологического уклада – в экономике ведущих стран следует ожидать переход рецессии в депрессию, а в развивающихся странах – снижения темпов экономического роста.</a:t>
            </a:r>
          </a:p>
        </p:txBody>
      </p:sp>
    </p:spTree>
    <p:extLst>
      <p:ext uri="{BB962C8B-B14F-4D97-AF65-F5344CB8AC3E}">
        <p14:creationId xmlns:p14="http://schemas.microsoft.com/office/powerpoint/2010/main" val="1137511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lstStyle/>
          <a:p>
            <a:r>
              <a:rPr lang="ru-RU" dirty="0">
                <a:solidFill>
                  <a:srgbClr val="FF0000"/>
                </a:solidFill>
                <a:latin typeface="Franklin Gothic Heavy" pitchFamily="34" charset="0"/>
              </a:rPr>
              <a:t>Преемственность укладов</a:t>
            </a:r>
            <a:endParaRPr lang="ru-RU" dirty="0"/>
          </a:p>
        </p:txBody>
      </p:sp>
      <p:sp>
        <p:nvSpPr>
          <p:cNvPr id="3" name="Объект 2"/>
          <p:cNvSpPr>
            <a:spLocks noGrp="1"/>
          </p:cNvSpPr>
          <p:nvPr>
            <p:ph idx="1"/>
          </p:nvPr>
        </p:nvSpPr>
        <p:spPr>
          <a:xfrm>
            <a:off x="0" y="764704"/>
            <a:ext cx="9144000" cy="6093296"/>
          </a:xfrm>
        </p:spPr>
        <p:txBody>
          <a:bodyPr>
            <a:normAutofit fontScale="85000" lnSpcReduction="20000"/>
          </a:bodyPr>
          <a:lstStyle/>
          <a:p>
            <a:pPr eaLnBrk="0" hangingPunct="0"/>
            <a:r>
              <a:rPr lang="ru-RU" dirty="0"/>
              <a:t>В фазе структурного кризиса, обусловленного замещением </a:t>
            </a:r>
            <a:r>
              <a:rPr lang="ru-RU" dirty="0" smtClean="0"/>
              <a:t>технологических </a:t>
            </a:r>
            <a:r>
              <a:rPr lang="ru-RU" dirty="0"/>
              <a:t>укладов, ключевое значение для успешного долгосрочного развития экономики имеет опережающее освоение ключевых </a:t>
            </a:r>
            <a:r>
              <a:rPr lang="ru-RU" dirty="0" smtClean="0"/>
              <a:t>производств </a:t>
            </a:r>
            <a:r>
              <a:rPr lang="ru-RU" dirty="0"/>
              <a:t>ядра нового технологического уклада, дальнейшее расширение которых позволит получать интеллектуальную ренту в глобальном масштабе. Вместе с тем незавершенность его воспроизводственных контуров и высокая неопределенность будущей технологической </a:t>
            </a:r>
            <a:r>
              <a:rPr lang="ru-RU" dirty="0" smtClean="0"/>
              <a:t>траектории </a:t>
            </a:r>
            <a:r>
              <a:rPr lang="ru-RU" dirty="0"/>
              <a:t>обуславливают высокие инвестиционные риски и трудности долгосрочного прогнозирования. Для их преодоления важно </a:t>
            </a:r>
            <a:r>
              <a:rPr lang="ru-RU" dirty="0" smtClean="0"/>
              <a:t>правильно </a:t>
            </a:r>
            <a:r>
              <a:rPr lang="ru-RU" dirty="0"/>
              <a:t>определить структуру нового технологического уклада, развитие которого будет определять рост глобальной и национальной </a:t>
            </a:r>
            <a:r>
              <a:rPr lang="ru-RU" dirty="0" smtClean="0"/>
              <a:t>экономики </a:t>
            </a:r>
            <a:r>
              <a:rPr lang="ru-RU" dirty="0"/>
              <a:t>на перспективу до середины столетия. Ключевую роль в этом </a:t>
            </a:r>
            <a:r>
              <a:rPr lang="ru-RU" dirty="0" smtClean="0"/>
              <a:t>процессе </a:t>
            </a:r>
            <a:r>
              <a:rPr lang="ru-RU" dirty="0"/>
              <a:t>по мнению многих специалистов играют </a:t>
            </a:r>
            <a:r>
              <a:rPr lang="ru-RU" dirty="0" err="1"/>
              <a:t>нанотехнологии</a:t>
            </a:r>
            <a:r>
              <a:rPr lang="ru-RU" dirty="0"/>
              <a:t>.</a:t>
            </a:r>
            <a:endParaRPr lang="ru-RU" dirty="0"/>
          </a:p>
        </p:txBody>
      </p:sp>
    </p:spTree>
    <p:extLst>
      <p:ext uri="{BB962C8B-B14F-4D97-AF65-F5344CB8AC3E}">
        <p14:creationId xmlns:p14="http://schemas.microsoft.com/office/powerpoint/2010/main" val="3990238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rmAutofit/>
          </a:bodyPr>
          <a:lstStyle/>
          <a:p>
            <a:r>
              <a:rPr lang="ru-RU" sz="3600" dirty="0" smtClean="0">
                <a:solidFill>
                  <a:srgbClr val="FF0000"/>
                </a:solidFill>
                <a:latin typeface="Franklin Gothic Demi" pitchFamily="34" charset="0"/>
              </a:rPr>
              <a:t>«Срезать круг» и «сыграть на опережение»</a:t>
            </a:r>
            <a:endParaRPr lang="ru-RU" sz="3600" dirty="0">
              <a:solidFill>
                <a:srgbClr val="FF0000"/>
              </a:solidFill>
              <a:latin typeface="Franklin Gothic Demi" pitchFamily="34" charset="0"/>
            </a:endParaRPr>
          </a:p>
        </p:txBody>
      </p:sp>
      <p:sp>
        <p:nvSpPr>
          <p:cNvPr id="3" name="Объект 2"/>
          <p:cNvSpPr>
            <a:spLocks noGrp="1"/>
          </p:cNvSpPr>
          <p:nvPr>
            <p:ph idx="1"/>
          </p:nvPr>
        </p:nvSpPr>
        <p:spPr>
          <a:xfrm>
            <a:off x="0" y="764704"/>
            <a:ext cx="9144000" cy="5976664"/>
          </a:xfrm>
        </p:spPr>
        <p:txBody>
          <a:bodyPr>
            <a:normAutofit fontScale="70000" lnSpcReduction="20000"/>
          </a:bodyPr>
          <a:lstStyle/>
          <a:p>
            <a:pPr marL="0" indent="0" algn="just">
              <a:buNone/>
            </a:pPr>
            <a:r>
              <a:rPr lang="ru-RU" b="1" dirty="0">
                <a:solidFill>
                  <a:srgbClr val="0070C0"/>
                </a:solidFill>
              </a:rPr>
              <a:t>В то же время догоняющие страны с не очень большим технологическим отставанием получают в этот период возможность «срезать круг» – сэкономить на фундаментальных и поисковых исследованиях путем имитации достижений передовых стран. </a:t>
            </a:r>
            <a:r>
              <a:rPr lang="ru-RU" dirty="0"/>
              <a:t>Поскольку последние обременены значительными капиталовложениями в производствах доминирующего технологического уклада, которые придают значительную инерцию производственно-технологической структуре, </a:t>
            </a:r>
            <a:r>
              <a:rPr lang="ru-RU" b="1" dirty="0">
                <a:solidFill>
                  <a:srgbClr val="00B050"/>
                </a:solidFill>
              </a:rPr>
              <a:t>у догоняющих возникает возможность «сыграть на опережение», сконцентрировав инвестиции в перспективных направлениях роста. Именно таким образом сегодня Китай, Индия и Бразилия пытаются совершить технологический рывок. </a:t>
            </a:r>
            <a:r>
              <a:rPr lang="ru-RU" dirty="0"/>
              <a:t>Стремясь обезопасить себя от спекулятивных атак и сохранить экономический суверенитет, они не открывают свои финансовые системы для экспансии американского капитала, демонстрируя уверенный рост в условиях кризиса. Их примеру следуют крупнейшие страны Латинской Америки и Юго-Восточной Азии, сопротивляясь поглощению активов спекулятивным капиталом. Посредством валютных свопов Китай быстро создает свою систему международных расчетов. Пространство для маневров ФРС США неумолимо сжимается – американской экономике приходится принимать на себя основной удар обесценения капитала.</a:t>
            </a:r>
          </a:p>
          <a:p>
            <a:endParaRPr lang="ru-RU" dirty="0"/>
          </a:p>
        </p:txBody>
      </p:sp>
    </p:spTree>
    <p:extLst>
      <p:ext uri="{BB962C8B-B14F-4D97-AF65-F5344CB8AC3E}">
        <p14:creationId xmlns:p14="http://schemas.microsoft.com/office/powerpoint/2010/main" val="1144244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6712"/>
          </a:xfrm>
        </p:spPr>
        <p:txBody>
          <a:bodyPr/>
          <a:lstStyle/>
          <a:p>
            <a:r>
              <a:rPr lang="ru-RU" dirty="0" smtClean="0">
                <a:solidFill>
                  <a:srgbClr val="FF0000"/>
                </a:solidFill>
                <a:latin typeface="Franklin Gothic Demi" pitchFamily="34" charset="0"/>
              </a:rPr>
              <a:t>Сценарии «выхода на волну»</a:t>
            </a:r>
            <a:endParaRPr lang="ru-RU" dirty="0">
              <a:solidFill>
                <a:srgbClr val="FF0000"/>
              </a:solidFill>
              <a:latin typeface="Franklin Gothic Demi" pitchFamily="34" charset="0"/>
            </a:endParaRPr>
          </a:p>
        </p:txBody>
      </p:sp>
      <p:sp>
        <p:nvSpPr>
          <p:cNvPr id="3" name="Объект 2"/>
          <p:cNvSpPr>
            <a:spLocks noGrp="1"/>
          </p:cNvSpPr>
          <p:nvPr>
            <p:ph idx="1"/>
          </p:nvPr>
        </p:nvSpPr>
        <p:spPr>
          <a:xfrm>
            <a:off x="0" y="692696"/>
            <a:ext cx="9144000" cy="6165304"/>
          </a:xfrm>
        </p:spPr>
        <p:txBody>
          <a:bodyPr>
            <a:normAutofit fontScale="70000" lnSpcReduction="20000"/>
          </a:bodyPr>
          <a:lstStyle/>
          <a:p>
            <a:r>
              <a:rPr lang="ru-RU" dirty="0"/>
              <a:t>Исходя из этого речь может идти об одном из трех сценариев дальнейшего развертывания кризиса, запрограммированного внутренней логикой развития нынешней глобальной экономической системы.</a:t>
            </a:r>
          </a:p>
          <a:p>
            <a:r>
              <a:rPr lang="ru-RU" dirty="0"/>
              <a:t>1</a:t>
            </a:r>
            <a:r>
              <a:rPr lang="ru-RU" dirty="0">
                <a:solidFill>
                  <a:srgbClr val="FF0000"/>
                </a:solidFill>
                <a:latin typeface="Franklin Gothic Demi" pitchFamily="34" charset="0"/>
              </a:rPr>
              <a:t>. Сценарий быстрого выхода на новую длинную волну экономического роста (оптимистический). </a:t>
            </a:r>
            <a:r>
              <a:rPr lang="ru-RU" dirty="0"/>
              <a:t>Он предусматривает перевод кризиса в управляемый режим, позволяющий ведущим странам канализировать спад в устаревших секторах и периферийных регионах мировой экономики и направить остающиеся ресурсы на подъем инновационной активности и форсированный рост нового технологического уклада. При этом кардинально изменится архитектура глобальной финансовой системы, которая станет </a:t>
            </a:r>
            <a:r>
              <a:rPr lang="ru-RU" dirty="0" err="1"/>
              <a:t>поливалютной</a:t>
            </a:r>
            <a:r>
              <a:rPr lang="ru-RU" dirty="0"/>
              <a:t>, а также состав и относительный вес ведущих стран. Произойдет существенное усиление государственных институтов стратегического планирования и регулирования финансовых потоков, в том числе на мировом уровне. Глобализация станет более управляемой и сбалансированной. Стратегия устойчивого развития сменит доктрину либеральной глобализации. В числе объединяющих ведущие страны мира целей будет использоваться борьба с терроризмом, глобальным потеплением, массовым голодом, болезнями и другими угрозами человечеству.</a:t>
            </a:r>
          </a:p>
          <a:p>
            <a:endParaRPr lang="ru-RU" dirty="0"/>
          </a:p>
        </p:txBody>
      </p:sp>
    </p:spTree>
    <p:extLst>
      <p:ext uri="{BB962C8B-B14F-4D97-AF65-F5344CB8AC3E}">
        <p14:creationId xmlns:p14="http://schemas.microsoft.com/office/powerpoint/2010/main" val="1095914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92696"/>
          </a:xfrm>
        </p:spPr>
        <p:txBody>
          <a:bodyPr>
            <a:normAutofit fontScale="90000"/>
          </a:bodyPr>
          <a:lstStyle/>
          <a:p>
            <a:r>
              <a:rPr lang="ru-RU" dirty="0">
                <a:solidFill>
                  <a:srgbClr val="FF0000"/>
                </a:solidFill>
                <a:latin typeface="Franklin Gothic Demi" pitchFamily="34" charset="0"/>
              </a:rPr>
              <a:t>Сценарии «выхода на волну»</a:t>
            </a:r>
            <a:endParaRPr lang="ru-RU" dirty="0"/>
          </a:p>
        </p:txBody>
      </p:sp>
      <p:sp>
        <p:nvSpPr>
          <p:cNvPr id="3" name="Объект 2"/>
          <p:cNvSpPr>
            <a:spLocks noGrp="1"/>
          </p:cNvSpPr>
          <p:nvPr>
            <p:ph idx="1"/>
          </p:nvPr>
        </p:nvSpPr>
        <p:spPr>
          <a:xfrm>
            <a:off x="0" y="620688"/>
            <a:ext cx="9144000" cy="6237312"/>
          </a:xfrm>
        </p:spPr>
        <p:txBody>
          <a:bodyPr>
            <a:normAutofit/>
          </a:bodyPr>
          <a:lstStyle/>
          <a:p>
            <a:r>
              <a:rPr lang="ru-RU" dirty="0"/>
              <a:t>2. </a:t>
            </a:r>
            <a:r>
              <a:rPr lang="ru-RU" dirty="0">
                <a:solidFill>
                  <a:srgbClr val="FF0000"/>
                </a:solidFill>
                <a:latin typeface="Franklin Gothic Demi" pitchFamily="34" charset="0"/>
              </a:rPr>
              <a:t>Катастрофический сценарий, </a:t>
            </a:r>
            <a:r>
              <a:rPr lang="ru-RU" dirty="0"/>
              <a:t>сопровождающийся коллапсом существующей </a:t>
            </a:r>
            <a:r>
              <a:rPr lang="ru-RU" dirty="0" err="1"/>
              <a:t>американоцентричной</a:t>
            </a:r>
            <a:r>
              <a:rPr lang="ru-RU" dirty="0"/>
              <a:t> финансовой системы, формированием относительно самодостаточных региональных валютно-финансовых систем, уничтожением значительной части международного капитала, резким падением уровня жизни в странах «золотого миллиарда», углублением рецессии и возведением протекционистских барьеров между регионами.</a:t>
            </a:r>
          </a:p>
          <a:p>
            <a:endParaRPr lang="ru-RU" dirty="0"/>
          </a:p>
        </p:txBody>
      </p:sp>
    </p:spTree>
    <p:extLst>
      <p:ext uri="{BB962C8B-B14F-4D97-AF65-F5344CB8AC3E}">
        <p14:creationId xmlns:p14="http://schemas.microsoft.com/office/powerpoint/2010/main" val="215470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dirty="0">
                <a:solidFill>
                  <a:srgbClr val="FF0000"/>
                </a:solidFill>
                <a:latin typeface="Franklin Gothic Demi" pitchFamily="34" charset="0"/>
              </a:rPr>
              <a:t>Сценарии «выхода на волну»</a:t>
            </a:r>
            <a:endParaRPr lang="ru-RU" dirty="0"/>
          </a:p>
        </p:txBody>
      </p:sp>
      <p:sp>
        <p:nvSpPr>
          <p:cNvPr id="3" name="Объект 2"/>
          <p:cNvSpPr>
            <a:spLocks noGrp="1"/>
          </p:cNvSpPr>
          <p:nvPr>
            <p:ph idx="1"/>
          </p:nvPr>
        </p:nvSpPr>
        <p:spPr>
          <a:xfrm>
            <a:off x="0" y="548680"/>
            <a:ext cx="9144000" cy="6309320"/>
          </a:xfrm>
        </p:spPr>
        <p:txBody>
          <a:bodyPr>
            <a:normAutofit fontScale="70000" lnSpcReduction="20000"/>
          </a:bodyPr>
          <a:lstStyle/>
          <a:p>
            <a:r>
              <a:rPr lang="ru-RU" dirty="0">
                <a:solidFill>
                  <a:srgbClr val="FF0000"/>
                </a:solidFill>
                <a:latin typeface="Franklin Gothic Demi" pitchFamily="34" charset="0"/>
              </a:rPr>
              <a:t>3. Инерционный сценарий, </a:t>
            </a:r>
            <a:r>
              <a:rPr lang="ru-RU" dirty="0"/>
              <a:t>сопровождающийся нарастанием хаоса и разрушением многих институтов как в ядре, так и на периферии мировой экономики. При сохранении некоторых институтов существующей глобальной финансовой системы появятся новые центры экономического роста в странах, сумевших опередить других в формировании нового технологического уклада и «оседлать» длинную волну экономического роста.</a:t>
            </a:r>
          </a:p>
          <a:p>
            <a:r>
              <a:rPr lang="ru-RU" dirty="0"/>
              <a:t>Инерционный сценарий представляет собой сочетание элементов катастрофического и управляемого выхода из кризиса. При этом он может быть катастрофическим для одних стран и регионов и оптимистическим – для других. Следует понимать, что институты ядра мировой финансовой системы будут выживать за счет стягивания ресурсов с периферийных стран путем установления контроля над их активами. Достигается это обменом эмиссии их валют на собственность принимающих эти валюты стран в пользу банков и корпораций ядра</a:t>
            </a:r>
            <a:r>
              <a:rPr lang="ru-RU" dirty="0" smtClean="0"/>
              <a:t>.</a:t>
            </a:r>
          </a:p>
          <a:p>
            <a:r>
              <a:rPr lang="ru-RU" dirty="0"/>
              <a:t>Пока развитие событий идет по инерционному сценарию, который сопровождается расслоением ведущих стран мира по глубине кризиса. Наибольший ущерб несут открытые экономики, в которых падение промышленного производства и инвестиций составило в начальной фазе кризиса 15–30 процентов. Страны с автономными финансовыми системами и емким внутренним рынком, защищенным от атак спекулянтов, продолжают расти, увеличивая свой экономический вес.</a:t>
            </a:r>
          </a:p>
          <a:p>
            <a:endParaRPr lang="ru-RU" dirty="0"/>
          </a:p>
        </p:txBody>
      </p:sp>
    </p:spTree>
    <p:extLst>
      <p:ext uri="{BB962C8B-B14F-4D97-AF65-F5344CB8AC3E}">
        <p14:creationId xmlns:p14="http://schemas.microsoft.com/office/powerpoint/2010/main" val="1607886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lstStyle/>
          <a:p>
            <a:r>
              <a:rPr lang="ru-RU" dirty="0" smtClean="0">
                <a:solidFill>
                  <a:srgbClr val="FF0000"/>
                </a:solidFill>
                <a:latin typeface="Franklin Gothic Demi" pitchFamily="34" charset="0"/>
              </a:rPr>
              <a:t>Глобальные институты</a:t>
            </a:r>
            <a:endParaRPr lang="ru-RU" dirty="0">
              <a:solidFill>
                <a:srgbClr val="FF0000"/>
              </a:solidFill>
              <a:latin typeface="Franklin Gothic Demi" pitchFamily="34" charset="0"/>
            </a:endParaRPr>
          </a:p>
        </p:txBody>
      </p:sp>
      <p:sp>
        <p:nvSpPr>
          <p:cNvPr id="3" name="Объект 2"/>
          <p:cNvSpPr>
            <a:spLocks noGrp="1"/>
          </p:cNvSpPr>
          <p:nvPr>
            <p:ph idx="1"/>
          </p:nvPr>
        </p:nvSpPr>
        <p:spPr>
          <a:xfrm>
            <a:off x="0" y="980728"/>
            <a:ext cx="9144000" cy="5688632"/>
          </a:xfrm>
        </p:spPr>
        <p:txBody>
          <a:bodyPr>
            <a:normAutofit/>
          </a:bodyPr>
          <a:lstStyle/>
          <a:p>
            <a:pPr marL="0" indent="0" algn="just">
              <a:buNone/>
            </a:pPr>
            <a:r>
              <a:rPr lang="ru-RU" b="1" dirty="0">
                <a:solidFill>
                  <a:srgbClr val="00B050"/>
                </a:solidFill>
              </a:rPr>
              <a:t>Для выхода на оптимистический сценарий необходимо формирование глобальных регулирующих институтов, способных обуздать турбулентность на мировых финансовых рынках и уполномоченных на принятие универсальных глобальных правил для финансовых учреждений</a:t>
            </a:r>
            <a:r>
              <a:rPr lang="ru-RU" b="1" dirty="0"/>
              <a:t>. </a:t>
            </a:r>
            <a:r>
              <a:rPr lang="ru-RU" dirty="0"/>
              <a:t>В том числе предусматривающих ответственность менеджеров, прозрачность фондовых опционов, устранение внутренних конфликтов интересов в институтах, оценивающих риски, </a:t>
            </a:r>
            <a:r>
              <a:rPr lang="ru-RU" dirty="0" smtClean="0"/>
              <a:t>ограничения.</a:t>
            </a:r>
            <a:endParaRPr lang="ru-RU" dirty="0"/>
          </a:p>
        </p:txBody>
      </p:sp>
    </p:spTree>
    <p:extLst>
      <p:ext uri="{BB962C8B-B14F-4D97-AF65-F5344CB8AC3E}">
        <p14:creationId xmlns:p14="http://schemas.microsoft.com/office/powerpoint/2010/main" val="3829883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p:spPr>
        <p:txBody>
          <a:bodyPr>
            <a:normAutofit fontScale="90000"/>
          </a:bodyPr>
          <a:lstStyle/>
          <a:p>
            <a:r>
              <a:rPr lang="ru-RU" dirty="0">
                <a:solidFill>
                  <a:srgbClr val="FF0000"/>
                </a:solidFill>
                <a:latin typeface="Franklin Gothic Demi" pitchFamily="34" charset="0"/>
              </a:rPr>
              <a:t>НОВЫЕ ГРАДООБРАЗУЮЩИЕ ОТРАСЛИ</a:t>
            </a:r>
            <a:endParaRPr lang="ru-RU" dirty="0"/>
          </a:p>
        </p:txBody>
      </p:sp>
      <p:sp>
        <p:nvSpPr>
          <p:cNvPr id="3" name="Объект 2"/>
          <p:cNvSpPr>
            <a:spLocks noGrp="1"/>
          </p:cNvSpPr>
          <p:nvPr>
            <p:ph idx="1"/>
          </p:nvPr>
        </p:nvSpPr>
        <p:spPr>
          <a:xfrm>
            <a:off x="0" y="620688"/>
            <a:ext cx="9144000" cy="6237312"/>
          </a:xfrm>
        </p:spPr>
        <p:txBody>
          <a:bodyPr>
            <a:normAutofit fontScale="85000" lnSpcReduction="20000"/>
          </a:bodyPr>
          <a:lstStyle/>
          <a:p>
            <a:r>
              <a:rPr lang="ru-RU" dirty="0"/>
              <a:t>В любом из сценариев экономический подъем возникает на новой технологической основе с новыми производственными возможностями и качественно новыми потребительскими предпочтениями. Кризис закончится с </a:t>
            </a:r>
            <a:r>
              <a:rPr lang="ru-RU" dirty="0" err="1"/>
              <a:t>перетоком</a:t>
            </a:r>
            <a:r>
              <a:rPr lang="ru-RU" dirty="0"/>
              <a:t> оставшегося после коллапса долларовой пирамиды и других финансовых пузырей капитала в производства нового технологического уклада.</a:t>
            </a:r>
          </a:p>
          <a:p>
            <a:r>
              <a:rPr lang="ru-RU" dirty="0"/>
              <a:t>В основе нового (шестого) технологического уклада лежит комплекс нано-, информационно-коммуникационных и биотехнологий. И хотя основная сфера их применения – </a:t>
            </a:r>
            <a:r>
              <a:rPr lang="ru-RU" dirty="0" smtClean="0"/>
              <a:t> </a:t>
            </a:r>
            <a:r>
              <a:rPr lang="ru-RU" dirty="0" smtClean="0">
                <a:solidFill>
                  <a:srgbClr val="FF0000"/>
                </a:solidFill>
                <a:latin typeface="Franklin Gothic Demi" pitchFamily="34" charset="0"/>
              </a:rPr>
              <a:t>фактически – НОВЫЕ ГРАДООБРАЗУЮЩИЕ ОТРАСЛИ - </a:t>
            </a:r>
            <a:r>
              <a:rPr lang="ru-RU" dirty="0" smtClean="0"/>
              <a:t>здравоохранение</a:t>
            </a:r>
            <a:r>
              <a:rPr lang="ru-RU" dirty="0"/>
              <a:t>, образование и </a:t>
            </a:r>
            <a:r>
              <a:rPr lang="ru-RU" dirty="0" smtClean="0"/>
              <a:t>наука, транспорт,  </a:t>
            </a:r>
            <a:r>
              <a:rPr lang="ru-RU" dirty="0"/>
              <a:t>лишь косвенно </a:t>
            </a:r>
            <a:r>
              <a:rPr lang="ru-RU" dirty="0" smtClean="0"/>
              <a:t>связаны </a:t>
            </a:r>
            <a:r>
              <a:rPr lang="ru-RU" dirty="0"/>
              <a:t>с производством военной техники, гонка вооружений и увеличение оборонных расходов привычным образом становятся ведущим способом государственного стимулирования нового технологического уклада.</a:t>
            </a:r>
          </a:p>
          <a:p>
            <a:endParaRPr lang="ru-RU" dirty="0"/>
          </a:p>
        </p:txBody>
      </p:sp>
    </p:spTree>
    <p:extLst>
      <p:ext uri="{BB962C8B-B14F-4D97-AF65-F5344CB8AC3E}">
        <p14:creationId xmlns:p14="http://schemas.microsoft.com/office/powerpoint/2010/main" val="1830903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22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dirty="0">
                <a:solidFill>
                  <a:srgbClr val="FF0000"/>
                </a:solidFill>
                <a:latin typeface="Franklin Gothic Demi" pitchFamily="34" charset="0"/>
              </a:rPr>
              <a:t>Объективно</a:t>
            </a:r>
            <a:endParaRPr lang="ru-RU" dirty="0"/>
          </a:p>
        </p:txBody>
      </p:sp>
      <p:sp>
        <p:nvSpPr>
          <p:cNvPr id="3" name="Объект 2"/>
          <p:cNvSpPr>
            <a:spLocks noGrp="1"/>
          </p:cNvSpPr>
          <p:nvPr>
            <p:ph idx="1"/>
          </p:nvPr>
        </p:nvSpPr>
        <p:spPr>
          <a:xfrm>
            <a:off x="0" y="620688"/>
            <a:ext cx="9324528" cy="6237312"/>
          </a:xfrm>
        </p:spPr>
        <p:txBody>
          <a:bodyPr>
            <a:normAutofit/>
          </a:bodyPr>
          <a:lstStyle/>
          <a:p>
            <a:r>
              <a:rPr lang="ru-RU" dirty="0"/>
              <a:t>Переживаемый в настоящее время глобальный кризис, сменивший длительный экономический подъем развитых стран, является закономерным проявлением длинных циклов экономической активности, известных как волны Кондратьева. В основе каждой из них лежит жизненный цикл соответствующего технологического уклада – комплекса технологически сопряженных производств, составляющих вместе с соответствующими им институтами самовоспроизводящуюся целостность.</a:t>
            </a:r>
          </a:p>
          <a:p>
            <a:endParaRPr lang="ru-RU" dirty="0"/>
          </a:p>
        </p:txBody>
      </p:sp>
    </p:spTree>
    <p:extLst>
      <p:ext uri="{BB962C8B-B14F-4D97-AF65-F5344CB8AC3E}">
        <p14:creationId xmlns:p14="http://schemas.microsoft.com/office/powerpoint/2010/main" val="307105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0728"/>
          </a:xfrm>
        </p:spPr>
        <p:txBody>
          <a:bodyPr>
            <a:normAutofit/>
          </a:bodyPr>
          <a:lstStyle/>
          <a:p>
            <a:r>
              <a:rPr lang="ru-RU" dirty="0" smtClean="0">
                <a:solidFill>
                  <a:srgbClr val="FF0000"/>
                </a:solidFill>
                <a:latin typeface="Franklin Gothic Demi" pitchFamily="34" charset="0"/>
              </a:rPr>
              <a:t>От империй к ТНК</a:t>
            </a:r>
            <a:endParaRPr lang="ru-RU" dirty="0">
              <a:solidFill>
                <a:srgbClr val="FF0000"/>
              </a:solidFill>
              <a:latin typeface="Franklin Gothic Demi" pitchFamily="34" charset="0"/>
            </a:endParaRPr>
          </a:p>
        </p:txBody>
      </p:sp>
      <p:sp>
        <p:nvSpPr>
          <p:cNvPr id="3" name="Объект 2"/>
          <p:cNvSpPr>
            <a:spLocks noGrp="1"/>
          </p:cNvSpPr>
          <p:nvPr>
            <p:ph idx="1"/>
          </p:nvPr>
        </p:nvSpPr>
        <p:spPr>
          <a:xfrm>
            <a:off x="0" y="980728"/>
            <a:ext cx="9144000" cy="5877272"/>
          </a:xfrm>
        </p:spPr>
        <p:txBody>
          <a:bodyPr>
            <a:normAutofit fontScale="77500" lnSpcReduction="20000"/>
          </a:bodyPr>
          <a:lstStyle/>
          <a:p>
            <a:pPr marL="0" indent="0">
              <a:buNone/>
            </a:pPr>
            <a:r>
              <a:rPr lang="ru-RU" dirty="0"/>
              <a:t>Наряду со структурным кризисом экономики, обусловленным сменой доминирующих технологических укладов, в настоящее время происходит переход к новому вековому циклу накопления капитала, что еще более усугубляет риски развязывания мировой войны. Предыдущий переход от колониальных империй европейских стран к американским глобальным корпорациям в качестве ведущей формы организации глобальной экономики происходил посредством развязывания трех мировых войн, исход которых сопровождался кардинальными изменениями мирового политического устройства. В результате Первой мировой войны в трех империях рухнул монархический строй, сдерживавший экспансию национального капитала. В результате Второй развалились колониальные империи, ограничивавшие его международное движение. С крахом СССР вследствие третьей – холодной – мировой войны свободное движение капитала охватило весь мир, а транснациональные корпорации получили в распоряжение всю экономику.</a:t>
            </a:r>
          </a:p>
          <a:p>
            <a:endParaRPr lang="ru-RU" dirty="0"/>
          </a:p>
        </p:txBody>
      </p:sp>
    </p:spTree>
    <p:extLst>
      <p:ext uri="{BB962C8B-B14F-4D97-AF65-F5344CB8AC3E}">
        <p14:creationId xmlns:p14="http://schemas.microsoft.com/office/powerpoint/2010/main" val="512787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24744"/>
          </a:xfrm>
        </p:spPr>
        <p:txBody>
          <a:bodyPr>
            <a:normAutofit fontScale="90000"/>
          </a:bodyPr>
          <a:lstStyle/>
          <a:p>
            <a:r>
              <a:rPr lang="ru-RU" dirty="0" smtClean="0">
                <a:solidFill>
                  <a:srgbClr val="FF0000"/>
                </a:solidFill>
                <a:latin typeface="Franklin Gothic Demi" pitchFamily="34" charset="0"/>
              </a:rPr>
              <a:t>Нужны новые </a:t>
            </a:r>
            <a:r>
              <a:rPr lang="ru-RU" dirty="0">
                <a:solidFill>
                  <a:srgbClr val="FF0000"/>
                </a:solidFill>
                <a:latin typeface="Franklin Gothic Demi" pitchFamily="34" charset="0"/>
              </a:rPr>
              <a:t>формы организации глобальной экономики</a:t>
            </a:r>
            <a:endParaRPr lang="ru-RU" dirty="0"/>
          </a:p>
        </p:txBody>
      </p:sp>
      <p:sp>
        <p:nvSpPr>
          <p:cNvPr id="3" name="Объект 2"/>
          <p:cNvSpPr>
            <a:spLocks noGrp="1"/>
          </p:cNvSpPr>
          <p:nvPr>
            <p:ph idx="1"/>
          </p:nvPr>
        </p:nvSpPr>
        <p:spPr>
          <a:xfrm>
            <a:off x="0" y="1196752"/>
            <a:ext cx="9144000" cy="5661248"/>
          </a:xfrm>
        </p:spPr>
        <p:txBody>
          <a:bodyPr>
            <a:normAutofit/>
          </a:bodyPr>
          <a:lstStyle/>
          <a:p>
            <a:pPr marL="0" indent="0" algn="just">
              <a:buNone/>
            </a:pPr>
            <a:r>
              <a:rPr lang="ru-RU" dirty="0"/>
              <a:t>Но на этом история не заканчивается. </a:t>
            </a:r>
            <a:r>
              <a:rPr lang="ru-RU" dirty="0">
                <a:solidFill>
                  <a:srgbClr val="0070C0"/>
                </a:solidFill>
                <a:latin typeface="Franklin Gothic Demi" pitchFamily="34" charset="0"/>
              </a:rPr>
              <a:t>Развитие человечества требует новых форм организации глобальной экономики,</a:t>
            </a:r>
            <a:r>
              <a:rPr lang="ru-RU" dirty="0"/>
              <a:t> которые позволили бы обеспечить устойчивое развитие и отражение планетарных угроз, включая экологические и космические. В условиях либеральной глобализации, выстроенной под интересы транснациональных, в основном англо-американских корпораций, эти вызовы существованию человечества остаются без ответа.</a:t>
            </a:r>
          </a:p>
          <a:p>
            <a:endParaRPr lang="ru-RU" dirty="0"/>
          </a:p>
        </p:txBody>
      </p:sp>
    </p:spTree>
    <p:extLst>
      <p:ext uri="{BB962C8B-B14F-4D97-AF65-F5344CB8AC3E}">
        <p14:creationId xmlns:p14="http://schemas.microsoft.com/office/powerpoint/2010/main" val="1799121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496" y="1601369"/>
            <a:ext cx="8218120"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Таблица 5"/>
          <p:cNvGraphicFramePr>
            <a:graphicFrameLocks noGrp="1"/>
          </p:cNvGraphicFramePr>
          <p:nvPr>
            <p:extLst>
              <p:ext uri="{D42A27DB-BD31-4B8C-83A1-F6EECF244321}">
                <p14:modId xmlns:p14="http://schemas.microsoft.com/office/powerpoint/2010/main" val="2565027465"/>
              </p:ext>
            </p:extLst>
          </p:nvPr>
        </p:nvGraphicFramePr>
        <p:xfrm>
          <a:off x="0" y="-91008"/>
          <a:ext cx="9296400" cy="6985099"/>
        </p:xfrm>
        <a:graphic>
          <a:graphicData uri="http://schemas.openxmlformats.org/drawingml/2006/table">
            <a:tbl>
              <a:tblPr/>
              <a:tblGrid>
                <a:gridCol w="1093113"/>
                <a:gridCol w="3425856"/>
                <a:gridCol w="2355791"/>
                <a:gridCol w="2421640"/>
              </a:tblGrid>
              <a:tr h="3079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Verdana" pitchFamily="34" charset="0"/>
                        </a:rPr>
                        <a:t>Уровни хозяйства</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Структура</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254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Режимы регулирования развития</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Институты</a:t>
                      </a: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548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L</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 Универсальны, вселенский</a:t>
                      </a: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Колонизация космического пространства</a:t>
                      </a: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2540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1) Режим силы (военных действий); 2) режим международных договоров </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База нарабатывается</a:t>
                      </a: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4619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L9 — </a:t>
                      </a:r>
                      <a:r>
                        <a:rPr kumimoji="0" lang="ru-RU" sz="1000" b="0" i="0" u="none" strike="noStrike" cap="none" normalizeH="0" baseline="0" smtClean="0">
                          <a:ln>
                            <a:noFill/>
                          </a:ln>
                          <a:solidFill>
                            <a:srgbClr val="000000"/>
                          </a:solidFill>
                          <a:effectLst/>
                          <a:latin typeface="Verdana" pitchFamily="34" charset="0"/>
                        </a:rPr>
                        <a:t>Мегауровень</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Мировое хозяйство как совокупность всех взаимодействующих уровней; </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1) Режим силы (военных действий); 2) режим международных договоров </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ООН, МВФ,МАГАТЭ, ВТО, Всемирные конвенции</a:t>
                      </a: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6158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L </a:t>
                      </a:r>
                      <a:r>
                        <a:rPr kumimoji="0" lang="ru-RU" sz="1000" b="0" i="0" u="none" strike="noStrike" cap="none" normalizeH="0" baseline="0" smtClean="0">
                          <a:ln>
                            <a:noFill/>
                          </a:ln>
                          <a:solidFill>
                            <a:srgbClr val="000000"/>
                          </a:solidFill>
                          <a:effectLst/>
                          <a:latin typeface="Verdana" pitchFamily="34" charset="0"/>
                        </a:rPr>
                        <a:t>8 — Мезо-уровень4</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Мировое хозяйство / народное хозяйство - мезохозяйство </a:t>
                      </a:r>
                      <a:r>
                        <a:rPr kumimoji="0" lang="en-US" sz="1000" b="0" i="0" u="none" strike="noStrike" cap="none" normalizeH="0" baseline="0" smtClean="0">
                          <a:ln>
                            <a:noFill/>
                          </a:ln>
                          <a:solidFill>
                            <a:srgbClr val="000000"/>
                          </a:solidFill>
                          <a:effectLst/>
                          <a:latin typeface="Verdana" pitchFamily="34" charset="0"/>
                        </a:rPr>
                        <a:t>I </a:t>
                      </a:r>
                      <a:r>
                        <a:rPr kumimoji="0" lang="ru-RU" sz="1000" b="0" i="0" u="none" strike="noStrike" cap="none" normalizeH="0" baseline="0" smtClean="0">
                          <a:ln>
                            <a:noFill/>
                          </a:ln>
                          <a:solidFill>
                            <a:srgbClr val="000000"/>
                          </a:solidFill>
                          <a:effectLst/>
                          <a:latin typeface="Verdana" pitchFamily="34" charset="0"/>
                        </a:rPr>
                        <a:t>уровня: Интеграционные специализированные и региональные союзы и объединения, </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1) режим международных договоров; 2) режим взаимных льгот и тарифов</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Verdana" pitchFamily="34" charset="0"/>
                        </a:rPr>
                        <a:t>ТНК, НАТО, СЕНТО, СЕАТО, ОБСЕ,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ЕС, ЕврАЗЭС, ШОС,</a:t>
                      </a: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609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L 7 -</a:t>
                      </a:r>
                      <a:endParaRPr kumimoji="0" lang="ru-RU" sz="1000" b="0" i="0" u="none" strike="noStrike" cap="none" normalizeH="0" baseline="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Макроуровень</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Народное хозяйство отдельной страны</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Verdana" pitchFamily="34" charset="0"/>
                        </a:rPr>
                        <a:t>1) режим международных договоров;2) национальное законодательство – общий режим; 3) режимы форм собственности и их трансформаций;4) режим валютного круса; 5) таможенные режимы</a:t>
                      </a:r>
                      <a:endParaRPr kumimoji="0" lang="ru-RU" sz="8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Президент, парламент, Кабмин, и др.</a:t>
                      </a: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769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L </a:t>
                      </a:r>
                      <a:r>
                        <a:rPr kumimoji="0" lang="ru-RU" sz="1000" b="0" i="0" u="none" strike="noStrike" cap="none" normalizeH="0" baseline="0" smtClean="0">
                          <a:ln>
                            <a:noFill/>
                          </a:ln>
                          <a:solidFill>
                            <a:srgbClr val="000000"/>
                          </a:solidFill>
                          <a:effectLst/>
                          <a:latin typeface="Verdana" pitchFamily="34" charset="0"/>
                        </a:rPr>
                        <a:t>6 — Мезо-уровень3</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Verdana" pitchFamily="34" charset="0"/>
                        </a:rPr>
                        <a:t>Народное хозяйство / Предпри­ятие = </a:t>
                      </a:r>
                      <a:r>
                        <a:rPr kumimoji="0" lang="ru-RU" sz="1000" b="0" i="0" u="none" strike="noStrike" cap="none" normalizeH="0" baseline="0" dirty="0" err="1" smtClean="0">
                          <a:ln>
                            <a:noFill/>
                          </a:ln>
                          <a:solidFill>
                            <a:srgbClr val="000000"/>
                          </a:solidFill>
                          <a:effectLst/>
                          <a:latin typeface="Verdana" pitchFamily="34" charset="0"/>
                        </a:rPr>
                        <a:t>мезохозяйство</a:t>
                      </a:r>
                      <a:r>
                        <a:rPr kumimoji="0" lang="ru-RU" sz="1000" b="0" i="0" u="none" strike="noStrike" cap="none" normalizeH="0" baseline="0" dirty="0" smtClean="0">
                          <a:ln>
                            <a:noFill/>
                          </a:ln>
                          <a:solidFill>
                            <a:srgbClr val="000000"/>
                          </a:solidFill>
                          <a:effectLst/>
                          <a:latin typeface="Verdana" pitchFamily="34" charset="0"/>
                        </a:rPr>
                        <a:t> </a:t>
                      </a:r>
                      <a:r>
                        <a:rPr kumimoji="0" lang="en-US" sz="1000" b="0" i="0" u="none" strike="noStrike" cap="none" normalizeH="0" baseline="0" dirty="0" smtClean="0">
                          <a:ln>
                            <a:noFill/>
                          </a:ln>
                          <a:solidFill>
                            <a:srgbClr val="000000"/>
                          </a:solidFill>
                          <a:effectLst/>
                          <a:latin typeface="Verdana" pitchFamily="34" charset="0"/>
                        </a:rPr>
                        <a:t>II </a:t>
                      </a:r>
                      <a:r>
                        <a:rPr kumimoji="0" lang="ru-RU" sz="1000" b="0" i="0" u="none" strike="noStrike" cap="none" normalizeH="0" baseline="0" dirty="0" smtClean="0">
                          <a:ln>
                            <a:noFill/>
                          </a:ln>
                          <a:solidFill>
                            <a:srgbClr val="000000"/>
                          </a:solidFill>
                          <a:effectLst/>
                          <a:latin typeface="Verdana" pitchFamily="34" charset="0"/>
                        </a:rPr>
                        <a:t>уровня:</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1) общий национальный режим;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2) специальные режимы регулирования (льготные и дискриминационные)</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Verdana" pitchFamily="34" charset="0"/>
                        </a:rPr>
                        <a:t>Региональные,территориально-отраслевые, отраслевые и меж­отраслевые комплексы и объе­динения, ФПГ</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6158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L5 — </a:t>
                      </a:r>
                      <a:r>
                        <a:rPr kumimoji="0" lang="ru-RU" sz="1000" b="0" i="0" u="none" strike="noStrike" cap="none" normalizeH="0" baseline="0" smtClean="0">
                          <a:ln>
                            <a:noFill/>
                          </a:ln>
                          <a:solidFill>
                            <a:srgbClr val="000000"/>
                          </a:solidFill>
                          <a:effectLst/>
                          <a:latin typeface="Verdana" pitchFamily="34" charset="0"/>
                        </a:rPr>
                        <a:t>Микроуровень</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Предприятия и их объединения, производящие общий конечный продукт</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1) общенациональный общий режим; 2) режимы специальных адресных льгот или дискриминационные </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Корпоративные структуры</a:t>
                      </a: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609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rPr>
                        <a:t>L4</a:t>
                      </a:r>
                      <a:r>
                        <a:rPr kumimoji="0" lang="ru-RU" sz="1000" b="0" i="0" u="none" strike="noStrike" cap="none" normalizeH="0" baseline="0" dirty="0" smtClean="0">
                          <a:ln>
                            <a:noFill/>
                          </a:ln>
                          <a:solidFill>
                            <a:srgbClr val="000000"/>
                          </a:solidFill>
                          <a:effectLst/>
                          <a:latin typeface="Verdana" pitchFamily="34" charset="0"/>
                        </a:rPr>
                        <a:t> — Мезо-уровень2</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С</a:t>
                      </a: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овместные проекты</a:t>
                      </a: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Общий и специальные режимы</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СЭЗ, ТПР, технопарков, группы подразделений предприятий, ыпускающие обособленные виды его конечного продукта</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769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L3</a:t>
                      </a:r>
                      <a:r>
                        <a:rPr kumimoji="0" lang="ru-RU" sz="1000" b="0" i="0" u="none" strike="noStrike" cap="none" normalizeH="0" baseline="0" smtClean="0">
                          <a:ln>
                            <a:noFill/>
                          </a:ln>
                          <a:solidFill>
                            <a:srgbClr val="000000"/>
                          </a:solidFill>
                          <a:effectLst/>
                          <a:latin typeface="Verdana" pitchFamily="34" charset="0"/>
                        </a:rPr>
                        <a:t> — Мини-уровень</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Субъекты предпринимательской деятельности, специализированные функциональные подразделения с их частичным продуктом и инфраструктурными услугами</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Специальные режимы бизнес-инкубаторов, упрощенного режима для микро- и малых предприятий</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Инкубаторы, научные и индустриальные парки</a:t>
                      </a: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9600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L </a:t>
                      </a:r>
                      <a:r>
                        <a:rPr kumimoji="0" lang="ru-RU" sz="1000" b="0" i="0" u="none" strike="noStrike" cap="none" normalizeH="0" baseline="0" smtClean="0">
                          <a:ln>
                            <a:noFill/>
                          </a:ln>
                          <a:solidFill>
                            <a:srgbClr val="000000"/>
                          </a:solidFill>
                          <a:effectLst/>
                          <a:latin typeface="Verdana" pitchFamily="34" charset="0"/>
                        </a:rPr>
                        <a:t>2 — Мезо-уровень 1</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Профессиональные группы работников одной специальности;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Verdana" pitchFamily="34" charset="0"/>
                        </a:rPr>
                        <a:t>Трудовые коллективы-бригады,</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Verdana" pitchFamily="34" charset="0"/>
                        </a:rPr>
                        <a:t>1) режимы ведения коллективных переговоров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Verdana" pitchFamily="34" charset="0"/>
                        </a:rPr>
                        <a:t>2) режимы создания предпринимательских сетей (интрапренерства);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Verdana" pitchFamily="34" charset="0"/>
                        </a:rPr>
                        <a:t>3) режимы «корпоративных социальных пакетов»</a:t>
                      </a:r>
                      <a:endParaRPr kumimoji="0" lang="ru-RU" sz="9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7158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rPr>
                        <a:t>L1 — </a:t>
                      </a:r>
                      <a:r>
                        <a:rPr kumimoji="0" lang="ru-RU" sz="1000" b="0" i="0" u="none" strike="noStrike" cap="none" normalizeH="0" baseline="0" smtClean="0">
                          <a:ln>
                            <a:noFill/>
                          </a:ln>
                          <a:solidFill>
                            <a:srgbClr val="000000"/>
                          </a:solidFill>
                          <a:effectLst/>
                          <a:latin typeface="Verdana" pitchFamily="34" charset="0"/>
                        </a:rPr>
                        <a:t>Наноуровень</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Рабочее место,  домохозяйство</a:t>
                      </a: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800" b="0" i="0" u="none" strike="noStrike" cap="none" normalizeH="0" baseline="0" smtClean="0">
                          <a:ln>
                            <a:noFill/>
                          </a:ln>
                          <a:solidFill>
                            <a:srgbClr val="000000"/>
                          </a:solidFill>
                          <a:effectLst/>
                          <a:latin typeface="Verdana" pitchFamily="34" charset="0"/>
                        </a:rPr>
                        <a:t>1) о</a:t>
                      </a:r>
                      <a:r>
                        <a:rPr kumimoji="0" lang="ru-RU" sz="800" b="0" i="0" u="none" strike="noStrike" cap="none" normalizeH="0" baseline="0" smtClean="0">
                          <a:ln>
                            <a:noFill/>
                          </a:ln>
                          <a:solidFill>
                            <a:srgbClr val="000000"/>
                          </a:solidFill>
                          <a:effectLst/>
                          <a:latin typeface="Verdana" pitchFamily="34" charset="0"/>
                        </a:rPr>
                        <a:t>бщий и </a:t>
                      </a:r>
                      <a:r>
                        <a:rPr kumimoji="0" lang="uk-UA" sz="800" b="0" i="0" u="none" strike="noStrike" cap="none" normalizeH="0" baseline="0" smtClean="0">
                          <a:ln>
                            <a:noFill/>
                          </a:ln>
                          <a:solidFill>
                            <a:srgbClr val="000000"/>
                          </a:solidFill>
                          <a:effectLst/>
                          <a:latin typeface="Verdana" pitchFamily="34" charset="0"/>
                        </a:rPr>
                        <a:t>с</a:t>
                      </a:r>
                      <a:r>
                        <a:rPr kumimoji="0" lang="ru-RU" sz="800" b="0" i="0" u="none" strike="noStrike" cap="none" normalizeH="0" baseline="0" smtClean="0">
                          <a:ln>
                            <a:noFill/>
                          </a:ln>
                          <a:solidFill>
                            <a:srgbClr val="000000"/>
                          </a:solidFill>
                          <a:effectLst/>
                          <a:latin typeface="Verdana" pitchFamily="34" charset="0"/>
                        </a:rPr>
                        <a:t>пециальные упрощенные режимы налогообложения физических лиц с целью стимулирования самозанятости</a:t>
                      </a:r>
                      <a:r>
                        <a:rPr kumimoji="0" lang="uk-UA" sz="800" b="0" i="0" u="none" strike="noStrike" cap="none" normalizeH="0" baseline="0" smtClean="0">
                          <a:ln>
                            <a:noFill/>
                          </a:ln>
                          <a:solidFill>
                            <a:srgbClr val="000000"/>
                          </a:solidFill>
                          <a:effectLst/>
                          <a:latin typeface="Verdana" pitchFamily="34" charset="0"/>
                        </a:rPr>
                        <a:t>;</a:t>
                      </a:r>
                      <a:endParaRPr kumimoji="0" lang="ru-RU" sz="800" b="0" i="0" u="none" strike="noStrike" cap="none" normalizeH="0" baseline="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uk-UA" sz="800" b="0" i="0" u="none" strike="noStrike" cap="none" normalizeH="0" baseline="0" smtClean="0">
                          <a:ln>
                            <a:noFill/>
                          </a:ln>
                          <a:solidFill>
                            <a:srgbClr val="000000"/>
                          </a:solidFill>
                          <a:effectLst/>
                          <a:latin typeface="Verdana" pitchFamily="34" charset="0"/>
                        </a:rPr>
                        <a:t>2) режимы мотивации работников;</a:t>
                      </a:r>
                      <a:endParaRPr kumimoji="0" lang="ru-RU" sz="800" b="0" i="0" u="none" strike="noStrike" cap="none" normalizeH="0" baseline="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rgbClr val="000000"/>
                          </a:solidFill>
                          <a:effectLst/>
                          <a:latin typeface="Verdana" pitchFamily="34" charset="0"/>
                        </a:rPr>
                        <a:t>Физические лица-предприниматели;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rgbClr val="000000"/>
                          </a:solidFill>
                          <a:effectLst/>
                          <a:latin typeface="Verdana" pitchFamily="34" charset="0"/>
                        </a:rPr>
                        <a:t>Трудящийся работник, осуществляющий конкретную активную, целесообразную, универсальную, созидательную, опосредованную деятельность </a:t>
                      </a:r>
                      <a:endParaRPr kumimoji="0" lang="ru-RU" sz="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8040" marR="804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bl>
          </a:graphicData>
        </a:graphic>
      </p:graphicFrame>
    </p:spTree>
    <p:extLst>
      <p:ext uri="{BB962C8B-B14F-4D97-AF65-F5344CB8AC3E}">
        <p14:creationId xmlns:p14="http://schemas.microsoft.com/office/powerpoint/2010/main" val="1387358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uk-UA" b="1" i="1" dirty="0" smtClean="0">
                <a:solidFill>
                  <a:srgbClr val="003399"/>
                </a:solidFill>
                <a:latin typeface="Verdana" pitchFamily="34" charset="0"/>
                <a:cs typeface="Times New Roman" pitchFamily="18" charset="0"/>
              </a:rPr>
              <a:t>Взаємодія моделей індустріального розвитку</a:t>
            </a:r>
            <a:r>
              <a:rPr lang="ru-RU" b="1" i="1" dirty="0" smtClean="0">
                <a:solidFill>
                  <a:srgbClr val="003399"/>
                </a:solidFill>
                <a:latin typeface="Verdana" pitchFamily="34" charset="0"/>
                <a:cs typeface="Times New Roman" pitchFamily="18" charset="0"/>
              </a:rPr>
              <a:t/>
            </a:r>
            <a:br>
              <a:rPr lang="ru-RU" b="1" i="1" dirty="0" smtClean="0">
                <a:solidFill>
                  <a:srgbClr val="003399"/>
                </a:solidFill>
                <a:latin typeface="Verdana" pitchFamily="34" charset="0"/>
                <a:cs typeface="Times New Roman" pitchFamily="18" charset="0"/>
              </a:rPr>
            </a:br>
            <a:endParaRPr lang="ru-RU"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00200"/>
            <a:ext cx="8820472" cy="506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601266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4704"/>
          </a:xfrm>
        </p:spPr>
        <p:txBody>
          <a:bodyPr>
            <a:noAutofit/>
          </a:bodyPr>
          <a:lstStyle/>
          <a:p>
            <a:pPr lvl="0"/>
            <a:r>
              <a:rPr lang="uk-UA" sz="2800" b="1" dirty="0" smtClean="0">
                <a:solidFill>
                  <a:srgbClr val="FF0000"/>
                </a:solidFill>
              </a:rPr>
              <a:t/>
            </a:r>
            <a:br>
              <a:rPr lang="uk-UA" sz="2800" b="1" dirty="0" smtClean="0">
                <a:solidFill>
                  <a:srgbClr val="FF0000"/>
                </a:solidFill>
              </a:rPr>
            </a:br>
            <a:r>
              <a:rPr lang="uk-UA" sz="2800" b="1" dirty="0" err="1" smtClean="0">
                <a:solidFill>
                  <a:srgbClr val="FF0000"/>
                </a:solidFill>
              </a:rPr>
              <a:t>Современные</a:t>
            </a:r>
            <a:r>
              <a:rPr lang="uk-UA" sz="2800" b="1" dirty="0" smtClean="0">
                <a:solidFill>
                  <a:srgbClr val="FF0000"/>
                </a:solidFill>
              </a:rPr>
              <a:t> </a:t>
            </a:r>
            <a:r>
              <a:rPr lang="uk-UA" sz="2800" b="1" dirty="0" err="1">
                <a:solidFill>
                  <a:srgbClr val="FF0000"/>
                </a:solidFill>
              </a:rPr>
              <a:t>мировые</a:t>
            </a:r>
            <a:r>
              <a:rPr lang="uk-UA" sz="2800" b="1" dirty="0">
                <a:solidFill>
                  <a:srgbClr val="FF0000"/>
                </a:solidFill>
              </a:rPr>
              <a:t> </a:t>
            </a:r>
            <a:r>
              <a:rPr lang="uk-UA" sz="2800" b="1" dirty="0" err="1">
                <a:solidFill>
                  <a:srgbClr val="FF0000"/>
                </a:solidFill>
              </a:rPr>
              <a:t>модели</a:t>
            </a:r>
            <a:r>
              <a:rPr lang="uk-UA" sz="2800" b="1" dirty="0">
                <a:solidFill>
                  <a:srgbClr val="FF0000"/>
                </a:solidFill>
              </a:rPr>
              <a:t> </a:t>
            </a:r>
            <a:r>
              <a:rPr lang="uk-UA" sz="2800" b="1" dirty="0" err="1">
                <a:solidFill>
                  <a:srgbClr val="FF0000"/>
                </a:solidFill>
              </a:rPr>
              <a:t>индустриального</a:t>
            </a:r>
            <a:r>
              <a:rPr lang="uk-UA" sz="2800" b="1" dirty="0">
                <a:solidFill>
                  <a:srgbClr val="FF0000"/>
                </a:solidFill>
              </a:rPr>
              <a:t>  </a:t>
            </a:r>
            <a:r>
              <a:rPr lang="uk-UA" sz="2800" b="1" dirty="0" err="1">
                <a:solidFill>
                  <a:srgbClr val="FF0000"/>
                </a:solidFill>
              </a:rPr>
              <a:t>экономического</a:t>
            </a:r>
            <a:r>
              <a:rPr lang="uk-UA" sz="2800" b="1" dirty="0">
                <a:solidFill>
                  <a:srgbClr val="FF0000"/>
                </a:solidFill>
              </a:rPr>
              <a:t> развития:</a:t>
            </a:r>
            <a:r>
              <a:rPr lang="ru-RU" sz="2800" b="1" dirty="0">
                <a:solidFill>
                  <a:srgbClr val="FF0000"/>
                </a:solidFill>
              </a:rPr>
              <a:t/>
            </a:r>
            <a:br>
              <a:rPr lang="ru-RU" sz="2800" b="1" dirty="0">
                <a:solidFill>
                  <a:srgbClr val="FF0000"/>
                </a:solidFill>
              </a:rPr>
            </a:br>
            <a:endParaRPr lang="ru-RU" sz="2800" b="1" dirty="0">
              <a:solidFill>
                <a:srgbClr val="FF0000"/>
              </a:solidFill>
            </a:endParaRPr>
          </a:p>
        </p:txBody>
      </p:sp>
      <p:sp>
        <p:nvSpPr>
          <p:cNvPr id="3" name="Объект 2"/>
          <p:cNvSpPr>
            <a:spLocks noGrp="1"/>
          </p:cNvSpPr>
          <p:nvPr>
            <p:ph idx="1"/>
          </p:nvPr>
        </p:nvSpPr>
        <p:spPr>
          <a:xfrm>
            <a:off x="-252536" y="764704"/>
            <a:ext cx="9649072" cy="6093296"/>
          </a:xfrm>
        </p:spPr>
        <p:txBody>
          <a:bodyPr>
            <a:normAutofit fontScale="47500" lnSpcReduction="20000"/>
          </a:bodyPr>
          <a:lstStyle/>
          <a:p>
            <a:r>
              <a:rPr lang="uk-UA" sz="4200" b="1" i="1" dirty="0"/>
              <a:t>«</a:t>
            </a:r>
            <a:r>
              <a:rPr lang="ru-RU" sz="4200" b="1" i="1" dirty="0"/>
              <a:t>традиционная индустриализация»</a:t>
            </a:r>
            <a:r>
              <a:rPr lang="ru-RU" sz="4200" dirty="0"/>
              <a:t> с преобладанием добывающих отраслей промышленности, тяжелого и низко технологического машиностроения с технологиями преимущественно 3-го и 4-го укладов, которые пытаются с целью поддержки конкурентоспособности модернизировать к рыночным вызовам современности; </a:t>
            </a:r>
          </a:p>
          <a:p>
            <a:r>
              <a:rPr lang="uk-UA" sz="4200" b="1" i="1" dirty="0"/>
              <a:t>«</a:t>
            </a:r>
            <a:r>
              <a:rPr lang="ru-RU" sz="4200" b="1" i="1" dirty="0" err="1"/>
              <a:t>некроиндустриализация</a:t>
            </a:r>
            <a:r>
              <a:rPr lang="ru-RU" sz="4200" b="1" i="1" dirty="0"/>
              <a:t>» </a:t>
            </a:r>
            <a:r>
              <a:rPr lang="ru-RU" sz="4200" dirty="0"/>
              <a:t> - состояние стагнации традиционных отраслей промышленности с технологиями 3-го и 4-го укладов, которые переживают процессы </a:t>
            </a:r>
            <a:r>
              <a:rPr lang="ru-RU" sz="4200" dirty="0" err="1"/>
              <a:t>деиндустриализации</a:t>
            </a:r>
            <a:r>
              <a:rPr lang="ru-RU" sz="4200" dirty="0"/>
              <a:t>, условно говоря, первого типа - сокращения производственных мощностей в результате их физического износа и отсутствия рыночного спроса на продукцию; </a:t>
            </a:r>
          </a:p>
          <a:p>
            <a:r>
              <a:rPr lang="uk-UA" sz="4200" b="1" i="1" dirty="0"/>
              <a:t>«</a:t>
            </a:r>
            <a:r>
              <a:rPr lang="ru-RU" sz="4200" b="1" i="1" dirty="0" err="1"/>
              <a:t>постиндустриализация</a:t>
            </a:r>
            <a:r>
              <a:rPr lang="ru-RU" sz="4200" b="1" i="1" dirty="0"/>
              <a:t>»</a:t>
            </a:r>
            <a:r>
              <a:rPr lang="ru-RU" sz="4200" dirty="0"/>
              <a:t> - переход к преобладанию технологий 5-го уклада, который сопровождается процессами </a:t>
            </a:r>
            <a:r>
              <a:rPr lang="ru-RU" sz="4200" dirty="0" err="1"/>
              <a:t>деиндустриализации</a:t>
            </a:r>
            <a:r>
              <a:rPr lang="ru-RU" sz="4200" dirty="0"/>
              <a:t>, условно говоря, второго  типа - выводом за между страны низко технологических отраслей (</a:t>
            </a:r>
            <a:r>
              <a:rPr lang="ru-RU" sz="4200" dirty="0" err="1"/>
              <a:t>offshoring</a:t>
            </a:r>
            <a:r>
              <a:rPr lang="ru-RU" sz="4200" dirty="0"/>
              <a:t>), введением современных высокотехнологичных производственных мощностей ориентированных на выпуск продукции с высокой частью добавленной стоимости, информатизацией общества, развитием сферы современных наукоемких услуг; </a:t>
            </a:r>
          </a:p>
          <a:p>
            <a:r>
              <a:rPr lang="uk-UA" sz="4200" b="1" i="1" dirty="0"/>
              <a:t>«</a:t>
            </a:r>
            <a:r>
              <a:rPr lang="ru-RU" sz="4200" b="1" i="1" dirty="0" err="1"/>
              <a:t>неоиндустриализация</a:t>
            </a:r>
            <a:r>
              <a:rPr lang="ru-RU" sz="4200" b="1" i="1" dirty="0"/>
              <a:t>»</a:t>
            </a:r>
            <a:r>
              <a:rPr lang="ru-RU" sz="4200" dirty="0"/>
              <a:t> - переход к технологиям 6-го уклада, из выпуска продукции с высокой добавленной стоимостью, который характеризуется индивидуализацией, </a:t>
            </a:r>
            <a:r>
              <a:rPr lang="ru-RU" sz="4200" dirty="0" err="1"/>
              <a:t>наноминиатюризацией</a:t>
            </a:r>
            <a:r>
              <a:rPr lang="ru-RU" sz="4200" dirty="0"/>
              <a:t>, </a:t>
            </a:r>
            <a:r>
              <a:rPr lang="ru-RU" sz="4200" dirty="0" err="1"/>
              <a:t>біотехнологізацією</a:t>
            </a:r>
            <a:r>
              <a:rPr lang="ru-RU" sz="4200" dirty="0"/>
              <a:t>, </a:t>
            </a:r>
            <a:r>
              <a:rPr lang="ru-RU" sz="4200" dirty="0" err="1"/>
              <a:t>когнітивізацією</a:t>
            </a:r>
            <a:r>
              <a:rPr lang="ru-RU" sz="4200" dirty="0"/>
              <a:t>, развитием 3D-печати путем </a:t>
            </a:r>
            <a:r>
              <a:rPr lang="ru-RU" sz="4200" dirty="0" err="1"/>
              <a:t>реиндустриализации</a:t>
            </a:r>
            <a:r>
              <a:rPr lang="ru-RU" sz="4200" dirty="0"/>
              <a:t> (</a:t>
            </a:r>
            <a:r>
              <a:rPr lang="ru-RU" sz="4200" dirty="0" err="1"/>
              <a:t>reshoring</a:t>
            </a:r>
            <a:r>
              <a:rPr lang="ru-RU" sz="4200" dirty="0"/>
              <a:t>), то есть увеличение в национальной экономике рабочих мест на базе этих технологий преимущественно в сфере малого и среднего предпринимательства</a:t>
            </a:r>
          </a:p>
          <a:p>
            <a:endParaRPr lang="ru-RU" dirty="0"/>
          </a:p>
        </p:txBody>
      </p:sp>
    </p:spTree>
    <p:extLst>
      <p:ext uri="{BB962C8B-B14F-4D97-AF65-F5344CB8AC3E}">
        <p14:creationId xmlns:p14="http://schemas.microsoft.com/office/powerpoint/2010/main" val="1908157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6712"/>
          </a:xfrm>
        </p:spPr>
        <p:txBody>
          <a:bodyPr>
            <a:noAutofit/>
          </a:bodyPr>
          <a:lstStyle/>
          <a:p>
            <a:r>
              <a:rPr lang="ru-RU" sz="3200" dirty="0" smtClean="0">
                <a:solidFill>
                  <a:srgbClr val="FF0000"/>
                </a:solidFill>
                <a:latin typeface="Franklin Gothic Heavy" pitchFamily="34" charset="0"/>
              </a:rPr>
              <a:t>Экономические районы Украины и малые европейские страны-аналоги</a:t>
            </a:r>
            <a:endParaRPr lang="ru-RU" sz="3200" dirty="0">
              <a:solidFill>
                <a:srgbClr val="FF0000"/>
              </a:solidFill>
              <a:latin typeface="Franklin Gothic Heavy"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2826768"/>
              </p:ext>
            </p:extLst>
          </p:nvPr>
        </p:nvGraphicFramePr>
        <p:xfrm>
          <a:off x="107504" y="908050"/>
          <a:ext cx="8928991" cy="5829760"/>
        </p:xfrm>
        <a:graphic>
          <a:graphicData uri="http://schemas.openxmlformats.org/drawingml/2006/table">
            <a:tbl>
              <a:tblPr>
                <a:tableStyleId>{5C22544A-7EE6-4342-B048-85BDC9FD1C3A}</a:tableStyleId>
              </a:tblPr>
              <a:tblGrid>
                <a:gridCol w="4214491"/>
                <a:gridCol w="1660390"/>
                <a:gridCol w="1527055"/>
                <a:gridCol w="1527055"/>
              </a:tblGrid>
              <a:tr h="763676">
                <a:tc>
                  <a:txBody>
                    <a:bodyPr/>
                    <a:lstStyle/>
                    <a:p>
                      <a:pPr algn="ctr" fontAlgn="base">
                        <a:spcAft>
                          <a:spcPts val="0"/>
                        </a:spcAft>
                      </a:pPr>
                      <a:r>
                        <a:rPr lang="uk-UA" sz="1400" kern="1200" dirty="0">
                          <a:solidFill>
                            <a:srgbClr val="FF0000"/>
                          </a:solidFill>
                          <a:effectLst/>
                          <a:latin typeface="Franklin Gothic Demi" pitchFamily="34" charset="0"/>
                        </a:rPr>
                        <a:t>Країна, територія</a:t>
                      </a:r>
                      <a:endParaRPr lang="ru-RU" sz="1400" dirty="0">
                        <a:solidFill>
                          <a:srgbClr val="FF0000"/>
                        </a:solidFill>
                        <a:effectLst/>
                        <a:latin typeface="Franklin Gothic Demi" pitchFamily="34" charset="0"/>
                      </a:endParaRPr>
                    </a:p>
                    <a:p>
                      <a:pPr algn="ctr" fontAlgn="base">
                        <a:spcAft>
                          <a:spcPts val="0"/>
                        </a:spcAft>
                      </a:pPr>
                      <a:r>
                        <a:rPr lang="uk-UA" sz="1400" kern="1200" dirty="0">
                          <a:solidFill>
                            <a:srgbClr val="FF0000"/>
                          </a:solidFill>
                          <a:effectLst/>
                          <a:latin typeface="Franklin Gothic Demi" pitchFamily="34" charset="0"/>
                        </a:rPr>
                        <a:t>чисельність населення</a:t>
                      </a:r>
                      <a:endParaRPr lang="ru-RU" sz="1400" dirty="0">
                        <a:solidFill>
                          <a:srgbClr val="FF0000"/>
                        </a:solidFill>
                        <a:effectLst/>
                        <a:latin typeface="Franklin Gothic Demi" pitchFamily="34" charset="0"/>
                        <a:ea typeface="Times New Roman"/>
                      </a:endParaRPr>
                    </a:p>
                  </a:txBody>
                  <a:tcPr marL="42089" marR="42089" marT="8892" marB="0"/>
                </a:tc>
                <a:tc>
                  <a:txBody>
                    <a:bodyPr/>
                    <a:lstStyle/>
                    <a:p>
                      <a:pPr algn="ctr" fontAlgn="base">
                        <a:spcAft>
                          <a:spcPts val="0"/>
                        </a:spcAft>
                      </a:pPr>
                      <a:r>
                        <a:rPr lang="uk-UA" sz="1400" kern="1200" dirty="0">
                          <a:solidFill>
                            <a:srgbClr val="FF0000"/>
                          </a:solidFill>
                          <a:effectLst/>
                          <a:latin typeface="Franklin Gothic Demi" pitchFamily="34" charset="0"/>
                        </a:rPr>
                        <a:t>Індекс індустріальної модернізації</a:t>
                      </a:r>
                      <a:endParaRPr lang="ru-RU" sz="1400" dirty="0">
                        <a:solidFill>
                          <a:srgbClr val="FF0000"/>
                        </a:solidFill>
                        <a:effectLst/>
                        <a:latin typeface="Franklin Gothic Demi" pitchFamily="34" charset="0"/>
                        <a:ea typeface="Times New Roman"/>
                      </a:endParaRPr>
                    </a:p>
                  </a:txBody>
                  <a:tcPr marL="42089" marR="42089" marT="8892" marB="0"/>
                </a:tc>
                <a:tc>
                  <a:txBody>
                    <a:bodyPr/>
                    <a:lstStyle/>
                    <a:p>
                      <a:pPr algn="ctr" fontAlgn="base">
                        <a:spcAft>
                          <a:spcPts val="0"/>
                        </a:spcAft>
                      </a:pPr>
                      <a:r>
                        <a:rPr lang="uk-UA" sz="1400" kern="1200" dirty="0">
                          <a:solidFill>
                            <a:srgbClr val="FF0000"/>
                          </a:solidFill>
                          <a:effectLst/>
                          <a:latin typeface="Franklin Gothic Demi" pitchFamily="34" charset="0"/>
                        </a:rPr>
                        <a:t>Індекс постіндустріальної модернізації</a:t>
                      </a:r>
                      <a:endParaRPr lang="ru-RU" sz="1400" dirty="0">
                        <a:solidFill>
                          <a:srgbClr val="FF0000"/>
                        </a:solidFill>
                        <a:effectLst/>
                        <a:latin typeface="Franklin Gothic Demi" pitchFamily="34" charset="0"/>
                        <a:ea typeface="Times New Roman"/>
                      </a:endParaRPr>
                    </a:p>
                  </a:txBody>
                  <a:tcPr marL="42089" marR="42089" marT="8892" marB="0"/>
                </a:tc>
                <a:tc>
                  <a:txBody>
                    <a:bodyPr/>
                    <a:lstStyle/>
                    <a:p>
                      <a:pPr algn="ctr" fontAlgn="base">
                        <a:spcAft>
                          <a:spcPts val="0"/>
                        </a:spcAft>
                      </a:pPr>
                      <a:r>
                        <a:rPr lang="uk-UA" sz="1400" kern="1200" dirty="0">
                          <a:solidFill>
                            <a:srgbClr val="FF0000"/>
                          </a:solidFill>
                          <a:effectLst/>
                          <a:latin typeface="Franklin Gothic Demi" pitchFamily="34" charset="0"/>
                        </a:rPr>
                        <a:t>Індекс інтегрованої модернізації</a:t>
                      </a:r>
                      <a:endParaRPr lang="ru-RU" sz="1400" dirty="0">
                        <a:solidFill>
                          <a:srgbClr val="FF0000"/>
                        </a:solidFill>
                        <a:effectLst/>
                        <a:latin typeface="Franklin Gothic Demi" pitchFamily="34" charset="0"/>
                        <a:ea typeface="Times New Roman"/>
                      </a:endParaRPr>
                    </a:p>
                  </a:txBody>
                  <a:tcPr marL="42089" marR="42089" marT="8892" marB="0"/>
                </a:tc>
              </a:tr>
              <a:tr h="263720">
                <a:tc>
                  <a:txBody>
                    <a:bodyPr/>
                    <a:lstStyle/>
                    <a:p>
                      <a:pPr algn="just" fontAlgn="base">
                        <a:spcAft>
                          <a:spcPts val="0"/>
                        </a:spcAft>
                      </a:pPr>
                      <a:r>
                        <a:rPr lang="uk-UA" sz="1400" kern="1200">
                          <a:effectLst/>
                        </a:rPr>
                        <a:t>Австрія* 83,9 тис. км2, 8,4 млн.чел.</a:t>
                      </a:r>
                      <a:endParaRPr lang="ru-RU" sz="1400">
                        <a:effectLst/>
                        <a:latin typeface="Times New Roman"/>
                        <a:ea typeface="Times New Roman"/>
                      </a:endParaRPr>
                    </a:p>
                  </a:txBody>
                  <a:tcPr marL="42089" marR="42089" marT="8892" marB="0"/>
                </a:tc>
                <a:tc>
                  <a:txBody>
                    <a:bodyPr/>
                    <a:lstStyle/>
                    <a:p>
                      <a:pPr algn="ctr" fontAlgn="base">
                        <a:spcAft>
                          <a:spcPts val="0"/>
                        </a:spcAft>
                      </a:pPr>
                      <a:r>
                        <a:rPr lang="ru-RU" sz="1400" kern="1200" dirty="0">
                          <a:effectLst/>
                        </a:rPr>
                        <a:t>100</a:t>
                      </a:r>
                      <a:endParaRPr lang="ru-RU" sz="1400" dirty="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90</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88</a:t>
                      </a:r>
                      <a:endParaRPr lang="ru-RU" sz="1400">
                        <a:effectLst/>
                        <a:latin typeface="Times New Roman"/>
                        <a:ea typeface="Times New Roman"/>
                      </a:endParaRPr>
                    </a:p>
                  </a:txBody>
                  <a:tcPr marL="42089" marR="42089" marT="8892" marB="0" anchor="ctr"/>
                </a:tc>
              </a:tr>
              <a:tr h="250249">
                <a:tc>
                  <a:txBody>
                    <a:bodyPr/>
                    <a:lstStyle/>
                    <a:p>
                      <a:pPr algn="just" fontAlgn="base">
                        <a:spcAft>
                          <a:spcPts val="0"/>
                        </a:spcAft>
                      </a:pPr>
                      <a:r>
                        <a:rPr lang="uk-UA" sz="1400" kern="1200">
                          <a:solidFill>
                            <a:srgbClr val="FF0000"/>
                          </a:solidFill>
                          <a:effectLst/>
                          <a:latin typeface="Franklin Gothic Demi" pitchFamily="34" charset="0"/>
                        </a:rPr>
                        <a:t>Болгарія 111,0 тис. км2, 7,5 млн.чел.</a:t>
                      </a:r>
                      <a:endParaRPr lang="ru-RU" sz="1400">
                        <a:solidFill>
                          <a:srgbClr val="FF0000"/>
                        </a:solidFill>
                        <a:effectLst/>
                        <a:latin typeface="Franklin Gothic Demi" pitchFamily="34" charset="0"/>
                        <a:ea typeface="Times New Roman"/>
                      </a:endParaRPr>
                    </a:p>
                  </a:txBody>
                  <a:tcPr marL="42089" marR="42089" marT="8892" marB="0"/>
                </a:tc>
                <a:tc>
                  <a:txBody>
                    <a:bodyPr/>
                    <a:lstStyle/>
                    <a:p>
                      <a:pPr algn="ctr" fontAlgn="base">
                        <a:spcAft>
                          <a:spcPts val="0"/>
                        </a:spcAft>
                      </a:pPr>
                      <a:r>
                        <a:rPr lang="ru-RU" sz="1400" kern="1200" dirty="0">
                          <a:solidFill>
                            <a:srgbClr val="FF0000"/>
                          </a:solidFill>
                          <a:effectLst/>
                          <a:latin typeface="Franklin Gothic Demi" pitchFamily="34" charset="0"/>
                        </a:rPr>
                        <a:t>95</a:t>
                      </a:r>
                      <a:endParaRPr lang="ru-RU" sz="1400" dirty="0">
                        <a:solidFill>
                          <a:srgbClr val="FF0000"/>
                        </a:solidFill>
                        <a:effectLst/>
                        <a:latin typeface="Franklin Gothic Demi" pitchFamily="34" charset="0"/>
                        <a:ea typeface="Times New Roman"/>
                      </a:endParaRPr>
                    </a:p>
                  </a:txBody>
                  <a:tcPr marL="42089" marR="42089" marT="8892" marB="0" anchor="ctr"/>
                </a:tc>
                <a:tc>
                  <a:txBody>
                    <a:bodyPr/>
                    <a:lstStyle/>
                    <a:p>
                      <a:pPr algn="ctr" fontAlgn="base">
                        <a:spcAft>
                          <a:spcPts val="0"/>
                        </a:spcAft>
                      </a:pPr>
                      <a:r>
                        <a:rPr lang="ru-RU" sz="1400" kern="1200">
                          <a:solidFill>
                            <a:srgbClr val="FF0000"/>
                          </a:solidFill>
                          <a:effectLst/>
                          <a:latin typeface="Franklin Gothic Demi" pitchFamily="34" charset="0"/>
                        </a:rPr>
                        <a:t>55</a:t>
                      </a:r>
                      <a:endParaRPr lang="ru-RU" sz="1400">
                        <a:solidFill>
                          <a:srgbClr val="FF0000"/>
                        </a:solidFill>
                        <a:effectLst/>
                        <a:latin typeface="Franklin Gothic Demi" pitchFamily="34" charset="0"/>
                        <a:ea typeface="Times New Roman"/>
                      </a:endParaRPr>
                    </a:p>
                  </a:txBody>
                  <a:tcPr marL="42089" marR="42089" marT="8892" marB="0" anchor="ctr"/>
                </a:tc>
                <a:tc>
                  <a:txBody>
                    <a:bodyPr/>
                    <a:lstStyle/>
                    <a:p>
                      <a:pPr algn="ctr" fontAlgn="base">
                        <a:spcAft>
                          <a:spcPts val="0"/>
                        </a:spcAft>
                      </a:pPr>
                      <a:r>
                        <a:rPr lang="ru-RU" sz="1400" kern="1200" dirty="0">
                          <a:solidFill>
                            <a:srgbClr val="FF0000"/>
                          </a:solidFill>
                          <a:effectLst/>
                          <a:latin typeface="Franklin Gothic Demi" pitchFamily="34" charset="0"/>
                        </a:rPr>
                        <a:t>53</a:t>
                      </a:r>
                      <a:endParaRPr lang="ru-RU" sz="1400" dirty="0">
                        <a:solidFill>
                          <a:srgbClr val="FF0000"/>
                        </a:solidFill>
                        <a:effectLst/>
                        <a:latin typeface="Franklin Gothic Demi" pitchFamily="34" charset="0"/>
                        <a:ea typeface="Times New Roman"/>
                      </a:endParaRPr>
                    </a:p>
                  </a:txBody>
                  <a:tcPr marL="42089" marR="42089" marT="8892" marB="0" anchor="ctr"/>
                </a:tc>
              </a:tr>
              <a:tr h="250249">
                <a:tc>
                  <a:txBody>
                    <a:bodyPr/>
                    <a:lstStyle/>
                    <a:p>
                      <a:pPr algn="just" fontAlgn="base">
                        <a:spcAft>
                          <a:spcPts val="0"/>
                        </a:spcAft>
                      </a:pPr>
                      <a:r>
                        <a:rPr lang="uk-UA" sz="1400" kern="1200">
                          <a:effectLst/>
                        </a:rPr>
                        <a:t>Ізраїль*      22,0 тис. км2, 7,8 млн.чел.</a:t>
                      </a:r>
                      <a:endParaRPr lang="ru-RU" sz="1400">
                        <a:effectLst/>
                        <a:latin typeface="Times New Roman"/>
                        <a:ea typeface="Times New Roman"/>
                      </a:endParaRPr>
                    </a:p>
                  </a:txBody>
                  <a:tcPr marL="42089" marR="42089" marT="8892" marB="0"/>
                </a:tc>
                <a:tc>
                  <a:txBody>
                    <a:bodyPr/>
                    <a:lstStyle/>
                    <a:p>
                      <a:pPr algn="ctr" fontAlgn="base">
                        <a:spcAft>
                          <a:spcPts val="0"/>
                        </a:spcAft>
                      </a:pPr>
                      <a:r>
                        <a:rPr lang="ru-RU" sz="1400" kern="1200">
                          <a:effectLst/>
                        </a:rPr>
                        <a:t>100</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81</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dirty="0">
                          <a:effectLst/>
                        </a:rPr>
                        <a:t>80</a:t>
                      </a:r>
                      <a:endParaRPr lang="ru-RU" sz="1400" dirty="0">
                        <a:effectLst/>
                        <a:latin typeface="Times New Roman"/>
                        <a:ea typeface="Times New Roman"/>
                      </a:endParaRPr>
                    </a:p>
                  </a:txBody>
                  <a:tcPr marL="42089" marR="42089" marT="8892" marB="0" anchor="ctr"/>
                </a:tc>
              </a:tr>
              <a:tr h="250249">
                <a:tc>
                  <a:txBody>
                    <a:bodyPr/>
                    <a:lstStyle/>
                    <a:p>
                      <a:pPr algn="just" fontAlgn="base">
                        <a:spcAft>
                          <a:spcPts val="0"/>
                        </a:spcAft>
                      </a:pPr>
                      <a:r>
                        <a:rPr lang="uk-UA" sz="1400" kern="1200">
                          <a:effectLst/>
                        </a:rPr>
                        <a:t>Ірландія*    70,3 тис. км2, 4,5 млн.чел.</a:t>
                      </a:r>
                      <a:endParaRPr lang="ru-RU" sz="1400">
                        <a:effectLst/>
                        <a:latin typeface="Times New Roman"/>
                        <a:ea typeface="Times New Roman"/>
                      </a:endParaRPr>
                    </a:p>
                  </a:txBody>
                  <a:tcPr marL="42089" marR="42089" marT="8892" marB="0"/>
                </a:tc>
                <a:tc>
                  <a:txBody>
                    <a:bodyPr/>
                    <a:lstStyle/>
                    <a:p>
                      <a:pPr algn="ctr" fontAlgn="base">
                        <a:spcAft>
                          <a:spcPts val="0"/>
                        </a:spcAft>
                      </a:pPr>
                      <a:r>
                        <a:rPr lang="ru-RU" sz="1400" kern="1200" dirty="0">
                          <a:effectLst/>
                        </a:rPr>
                        <a:t>100</a:t>
                      </a:r>
                      <a:endParaRPr lang="ru-RU" sz="1400" dirty="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82</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81</a:t>
                      </a:r>
                      <a:endParaRPr lang="ru-RU" sz="1400">
                        <a:effectLst/>
                        <a:latin typeface="Times New Roman"/>
                        <a:ea typeface="Times New Roman"/>
                      </a:endParaRPr>
                    </a:p>
                  </a:txBody>
                  <a:tcPr marL="42089" marR="42089" marT="8892" marB="0" anchor="ctr"/>
                </a:tc>
              </a:tr>
              <a:tr h="250249">
                <a:tc>
                  <a:txBody>
                    <a:bodyPr/>
                    <a:lstStyle/>
                    <a:p>
                      <a:pPr algn="just" fontAlgn="base">
                        <a:spcAft>
                          <a:spcPts val="0"/>
                        </a:spcAft>
                      </a:pPr>
                      <a:r>
                        <a:rPr lang="uk-UA" sz="1400" kern="1200">
                          <a:solidFill>
                            <a:srgbClr val="FF0000"/>
                          </a:solidFill>
                          <a:effectLst/>
                          <a:latin typeface="Franklin Gothic Demi" pitchFamily="34" charset="0"/>
                        </a:rPr>
                        <a:t>Словаччина   49,0 тис. км2, 5,4 млн.чел.</a:t>
                      </a:r>
                      <a:endParaRPr lang="ru-RU" sz="1400">
                        <a:solidFill>
                          <a:srgbClr val="FF0000"/>
                        </a:solidFill>
                        <a:effectLst/>
                        <a:latin typeface="Franklin Gothic Demi" pitchFamily="34" charset="0"/>
                        <a:ea typeface="Times New Roman"/>
                      </a:endParaRPr>
                    </a:p>
                  </a:txBody>
                  <a:tcPr marL="42089" marR="42089" marT="8892" marB="0"/>
                </a:tc>
                <a:tc>
                  <a:txBody>
                    <a:bodyPr/>
                    <a:lstStyle/>
                    <a:p>
                      <a:pPr algn="ctr" fontAlgn="base">
                        <a:spcAft>
                          <a:spcPts val="0"/>
                        </a:spcAft>
                      </a:pPr>
                      <a:r>
                        <a:rPr lang="ru-RU" sz="1400" kern="1200">
                          <a:solidFill>
                            <a:srgbClr val="FF0000"/>
                          </a:solidFill>
                          <a:effectLst/>
                          <a:latin typeface="Franklin Gothic Demi" pitchFamily="34" charset="0"/>
                        </a:rPr>
                        <a:t>100</a:t>
                      </a:r>
                      <a:endParaRPr lang="ru-RU" sz="1400">
                        <a:solidFill>
                          <a:srgbClr val="FF0000"/>
                        </a:solidFill>
                        <a:effectLst/>
                        <a:latin typeface="Franklin Gothic Demi" pitchFamily="34" charset="0"/>
                        <a:ea typeface="Times New Roman"/>
                      </a:endParaRPr>
                    </a:p>
                  </a:txBody>
                  <a:tcPr marL="42089" marR="42089" marT="8892" marB="0" anchor="ctr"/>
                </a:tc>
                <a:tc>
                  <a:txBody>
                    <a:bodyPr/>
                    <a:lstStyle/>
                    <a:p>
                      <a:pPr algn="ctr" fontAlgn="base">
                        <a:spcAft>
                          <a:spcPts val="0"/>
                        </a:spcAft>
                      </a:pPr>
                      <a:r>
                        <a:rPr lang="ru-RU" sz="1400" kern="1200">
                          <a:solidFill>
                            <a:srgbClr val="FF0000"/>
                          </a:solidFill>
                          <a:effectLst/>
                          <a:latin typeface="Franklin Gothic Demi" pitchFamily="34" charset="0"/>
                        </a:rPr>
                        <a:t>63</a:t>
                      </a:r>
                      <a:endParaRPr lang="ru-RU" sz="1400">
                        <a:solidFill>
                          <a:srgbClr val="FF0000"/>
                        </a:solidFill>
                        <a:effectLst/>
                        <a:latin typeface="Franklin Gothic Demi" pitchFamily="34" charset="0"/>
                        <a:ea typeface="Times New Roman"/>
                      </a:endParaRPr>
                    </a:p>
                  </a:txBody>
                  <a:tcPr marL="42089" marR="42089" marT="8892" marB="0" anchor="ctr"/>
                </a:tc>
                <a:tc>
                  <a:txBody>
                    <a:bodyPr/>
                    <a:lstStyle/>
                    <a:p>
                      <a:pPr algn="ctr" fontAlgn="base">
                        <a:spcAft>
                          <a:spcPts val="0"/>
                        </a:spcAft>
                      </a:pPr>
                      <a:r>
                        <a:rPr lang="ru-RU" sz="1400" kern="1200" dirty="0">
                          <a:solidFill>
                            <a:srgbClr val="FF0000"/>
                          </a:solidFill>
                          <a:effectLst/>
                          <a:latin typeface="Franklin Gothic Demi" pitchFamily="34" charset="0"/>
                        </a:rPr>
                        <a:t>59</a:t>
                      </a:r>
                      <a:endParaRPr lang="ru-RU" sz="1400" dirty="0">
                        <a:solidFill>
                          <a:srgbClr val="FF0000"/>
                        </a:solidFill>
                        <a:effectLst/>
                        <a:latin typeface="Franklin Gothic Demi" pitchFamily="34" charset="0"/>
                        <a:ea typeface="Times New Roman"/>
                      </a:endParaRPr>
                    </a:p>
                  </a:txBody>
                  <a:tcPr marL="42089" marR="42089" marT="8892" marB="0" anchor="ctr"/>
                </a:tc>
              </a:tr>
              <a:tr h="261758">
                <a:tc>
                  <a:txBody>
                    <a:bodyPr/>
                    <a:lstStyle/>
                    <a:p>
                      <a:pPr algn="just" fontAlgn="base">
                        <a:spcAft>
                          <a:spcPts val="0"/>
                        </a:spcAft>
                      </a:pPr>
                      <a:r>
                        <a:rPr lang="uk-UA" sz="1400" kern="1200">
                          <a:solidFill>
                            <a:srgbClr val="FF0000"/>
                          </a:solidFill>
                          <a:effectLst/>
                          <a:latin typeface="Franklin Gothic Demi" pitchFamily="34" charset="0"/>
                        </a:rPr>
                        <a:t>Хорватія  41,3 тис. км2, 4,4 млн.чел.</a:t>
                      </a:r>
                      <a:endParaRPr lang="ru-RU" sz="1400">
                        <a:solidFill>
                          <a:srgbClr val="FF0000"/>
                        </a:solidFill>
                        <a:effectLst/>
                        <a:latin typeface="Franklin Gothic Demi" pitchFamily="34" charset="0"/>
                        <a:ea typeface="Times New Roman"/>
                      </a:endParaRPr>
                    </a:p>
                  </a:txBody>
                  <a:tcPr marL="42089" marR="42089" marT="8892" marB="0"/>
                </a:tc>
                <a:tc>
                  <a:txBody>
                    <a:bodyPr/>
                    <a:lstStyle/>
                    <a:p>
                      <a:pPr algn="ctr" fontAlgn="base">
                        <a:spcAft>
                          <a:spcPts val="0"/>
                        </a:spcAft>
                      </a:pPr>
                      <a:r>
                        <a:rPr lang="ru-RU" sz="1400" kern="1200" dirty="0">
                          <a:solidFill>
                            <a:srgbClr val="FF0000"/>
                          </a:solidFill>
                          <a:effectLst/>
                          <a:latin typeface="Franklin Gothic Demi" pitchFamily="34" charset="0"/>
                        </a:rPr>
                        <a:t>100</a:t>
                      </a:r>
                      <a:endParaRPr lang="ru-RU" sz="1400" dirty="0">
                        <a:solidFill>
                          <a:srgbClr val="FF0000"/>
                        </a:solidFill>
                        <a:effectLst/>
                        <a:latin typeface="Franklin Gothic Demi" pitchFamily="34" charset="0"/>
                        <a:ea typeface="Times New Roman"/>
                      </a:endParaRPr>
                    </a:p>
                  </a:txBody>
                  <a:tcPr marL="42089" marR="42089" marT="8892" marB="0" anchor="ctr"/>
                </a:tc>
                <a:tc>
                  <a:txBody>
                    <a:bodyPr/>
                    <a:lstStyle/>
                    <a:p>
                      <a:pPr algn="ctr" fontAlgn="base">
                        <a:spcAft>
                          <a:spcPts val="0"/>
                        </a:spcAft>
                      </a:pPr>
                      <a:r>
                        <a:rPr lang="ru-RU" sz="1400" kern="1200">
                          <a:solidFill>
                            <a:srgbClr val="FF0000"/>
                          </a:solidFill>
                          <a:effectLst/>
                          <a:latin typeface="Franklin Gothic Demi" pitchFamily="34" charset="0"/>
                        </a:rPr>
                        <a:t>61</a:t>
                      </a:r>
                      <a:endParaRPr lang="ru-RU" sz="1400">
                        <a:solidFill>
                          <a:srgbClr val="FF0000"/>
                        </a:solidFill>
                        <a:effectLst/>
                        <a:latin typeface="Franklin Gothic Demi" pitchFamily="34" charset="0"/>
                        <a:ea typeface="Times New Roman"/>
                      </a:endParaRPr>
                    </a:p>
                  </a:txBody>
                  <a:tcPr marL="42089" marR="42089" marT="8892" marB="0" anchor="ctr"/>
                </a:tc>
                <a:tc>
                  <a:txBody>
                    <a:bodyPr/>
                    <a:lstStyle/>
                    <a:p>
                      <a:pPr algn="ctr" fontAlgn="base">
                        <a:spcAft>
                          <a:spcPts val="0"/>
                        </a:spcAft>
                      </a:pPr>
                      <a:r>
                        <a:rPr lang="ru-RU" sz="1400" kern="1200" dirty="0">
                          <a:solidFill>
                            <a:srgbClr val="FF0000"/>
                          </a:solidFill>
                          <a:effectLst/>
                          <a:latin typeface="Franklin Gothic Demi" pitchFamily="34" charset="0"/>
                        </a:rPr>
                        <a:t>62</a:t>
                      </a:r>
                      <a:endParaRPr lang="ru-RU" sz="1400" dirty="0">
                        <a:solidFill>
                          <a:srgbClr val="FF0000"/>
                        </a:solidFill>
                        <a:effectLst/>
                        <a:latin typeface="Franklin Gothic Demi" pitchFamily="34" charset="0"/>
                        <a:ea typeface="Times New Roman"/>
                      </a:endParaRPr>
                    </a:p>
                  </a:txBody>
                  <a:tcPr marL="42089" marR="42089" marT="8892" marB="0" anchor="ctr"/>
                </a:tc>
              </a:tr>
              <a:tr h="250249">
                <a:tc>
                  <a:txBody>
                    <a:bodyPr/>
                    <a:lstStyle/>
                    <a:p>
                      <a:pPr algn="just" fontAlgn="base">
                        <a:spcAft>
                          <a:spcPts val="0"/>
                        </a:spcAft>
                      </a:pPr>
                      <a:r>
                        <a:rPr lang="uk-UA" sz="1400" kern="1200">
                          <a:effectLst/>
                        </a:rPr>
                        <a:t>Швейцарія*    41,3 тис. км2, 7,8 млн.чел.</a:t>
                      </a:r>
                      <a:endParaRPr lang="ru-RU" sz="1400">
                        <a:effectLst/>
                        <a:latin typeface="Times New Roman"/>
                        <a:ea typeface="Times New Roman"/>
                      </a:endParaRPr>
                    </a:p>
                  </a:txBody>
                  <a:tcPr marL="42089" marR="42089" marT="8892" marB="0"/>
                </a:tc>
                <a:tc>
                  <a:txBody>
                    <a:bodyPr/>
                    <a:lstStyle/>
                    <a:p>
                      <a:pPr algn="ctr" fontAlgn="base">
                        <a:spcAft>
                          <a:spcPts val="0"/>
                        </a:spcAft>
                      </a:pPr>
                      <a:r>
                        <a:rPr lang="ru-RU" sz="1400" kern="1200" dirty="0">
                          <a:effectLst/>
                        </a:rPr>
                        <a:t>100</a:t>
                      </a:r>
                      <a:endParaRPr lang="ru-RU" sz="1400" dirty="0">
                        <a:effectLst/>
                        <a:latin typeface="Times New Roman"/>
                        <a:ea typeface="Times New Roman"/>
                      </a:endParaRPr>
                    </a:p>
                  </a:txBody>
                  <a:tcPr marL="42089" marR="42089" marT="8892" marB="0" anchor="ctr"/>
                </a:tc>
                <a:tc>
                  <a:txBody>
                    <a:bodyPr/>
                    <a:lstStyle/>
                    <a:p>
                      <a:pPr algn="ctr" fontAlgn="base">
                        <a:spcAft>
                          <a:spcPts val="0"/>
                        </a:spcAft>
                      </a:pPr>
                      <a:r>
                        <a:rPr lang="ru-RU" sz="1400" kern="1200" dirty="0">
                          <a:effectLst/>
                        </a:rPr>
                        <a:t>95</a:t>
                      </a:r>
                      <a:endParaRPr lang="ru-RU" sz="1400" dirty="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91</a:t>
                      </a:r>
                      <a:endParaRPr lang="ru-RU" sz="1400">
                        <a:effectLst/>
                        <a:latin typeface="Times New Roman"/>
                        <a:ea typeface="Times New Roman"/>
                      </a:endParaRPr>
                    </a:p>
                  </a:txBody>
                  <a:tcPr marL="42089" marR="42089" marT="8892" marB="0" anchor="ctr"/>
                </a:tc>
              </a:tr>
              <a:tr h="250249">
                <a:tc>
                  <a:txBody>
                    <a:bodyPr/>
                    <a:lstStyle/>
                    <a:p>
                      <a:pPr algn="just" fontAlgn="base">
                        <a:spcAft>
                          <a:spcPts val="0"/>
                        </a:spcAft>
                      </a:pPr>
                      <a:r>
                        <a:rPr lang="uk-UA" sz="1400" kern="1200">
                          <a:effectLst/>
                        </a:rPr>
                        <a:t>Макрорегіони України</a:t>
                      </a:r>
                      <a:endParaRPr lang="ru-RU" sz="1400">
                        <a:effectLst/>
                        <a:latin typeface="Times New Roman"/>
                        <a:ea typeface="Times New Roman"/>
                      </a:endParaRPr>
                    </a:p>
                  </a:txBody>
                  <a:tcPr marL="42089" marR="42089" marT="8892" marB="0"/>
                </a:tc>
                <a:tc>
                  <a:txBody>
                    <a:bodyPr/>
                    <a:lstStyle/>
                    <a:p>
                      <a:pPr algn="ctr" fontAlgn="base">
                        <a:spcAft>
                          <a:spcPts val="0"/>
                        </a:spcAft>
                      </a:pPr>
                      <a:r>
                        <a:rPr lang="ru-RU" sz="1400" kern="1200">
                          <a:effectLst/>
                        </a:rPr>
                        <a:t> </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dirty="0">
                          <a:effectLst/>
                        </a:rPr>
                        <a:t> </a:t>
                      </a:r>
                      <a:endParaRPr lang="ru-RU" sz="1400" dirty="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 </a:t>
                      </a:r>
                      <a:endParaRPr lang="ru-RU" sz="1400">
                        <a:effectLst/>
                        <a:latin typeface="Times New Roman"/>
                        <a:ea typeface="Times New Roman"/>
                      </a:endParaRPr>
                    </a:p>
                  </a:txBody>
                  <a:tcPr marL="42089" marR="42089" marT="8892" marB="0" anchor="ctr"/>
                </a:tc>
              </a:tr>
              <a:tr h="250249">
                <a:tc>
                  <a:txBody>
                    <a:bodyPr/>
                    <a:lstStyle/>
                    <a:p>
                      <a:pPr algn="just" fontAlgn="base">
                        <a:spcAft>
                          <a:spcPts val="0"/>
                        </a:spcAft>
                      </a:pPr>
                      <a:r>
                        <a:rPr lang="uk-UA" sz="1400" kern="1200">
                          <a:effectLst/>
                        </a:rPr>
                        <a:t>Донецький    53,2 тис. км2, 6,7 млн.чел.</a:t>
                      </a:r>
                      <a:endParaRPr lang="ru-RU" sz="1400">
                        <a:effectLst/>
                        <a:latin typeface="Times New Roman"/>
                        <a:ea typeface="Times New Roman"/>
                      </a:endParaRPr>
                    </a:p>
                  </a:txBody>
                  <a:tcPr marL="42089" marR="42089" marT="8892" marB="0"/>
                </a:tc>
                <a:tc>
                  <a:txBody>
                    <a:bodyPr/>
                    <a:lstStyle/>
                    <a:p>
                      <a:endParaRPr lang="ru-RU" sz="1400">
                        <a:effectLst/>
                        <a:latin typeface="Calibri"/>
                      </a:endParaRPr>
                    </a:p>
                  </a:txBody>
                  <a:tcPr marL="42089" marR="42089" marT="8892" marB="0" anchor="ctr"/>
                </a:tc>
                <a:tc>
                  <a:txBody>
                    <a:bodyPr/>
                    <a:lstStyle/>
                    <a:p>
                      <a:endParaRPr lang="ru-RU" sz="1400" dirty="0">
                        <a:effectLst/>
                        <a:latin typeface="Calibri"/>
                      </a:endParaRPr>
                    </a:p>
                  </a:txBody>
                  <a:tcPr marL="42089" marR="42089" marT="8892" marB="0" anchor="ctr"/>
                </a:tc>
                <a:tc>
                  <a:txBody>
                    <a:bodyPr/>
                    <a:lstStyle/>
                    <a:p>
                      <a:endParaRPr lang="ru-RU" sz="1400">
                        <a:effectLst/>
                        <a:latin typeface="Calibri"/>
                      </a:endParaRPr>
                    </a:p>
                  </a:txBody>
                  <a:tcPr marL="42089" marR="42089" marT="8892" marB="0" anchor="ctr"/>
                </a:tc>
              </a:tr>
              <a:tr h="250249">
                <a:tc>
                  <a:txBody>
                    <a:bodyPr/>
                    <a:lstStyle/>
                    <a:p>
                      <a:pPr algn="just" fontAlgn="base">
                        <a:spcAft>
                          <a:spcPts val="0"/>
                        </a:spcAft>
                      </a:pPr>
                      <a:r>
                        <a:rPr lang="ru-RU" sz="1400" kern="1200">
                          <a:effectLst/>
                        </a:rPr>
                        <a:t>2005</a:t>
                      </a:r>
                      <a:endParaRPr lang="ru-RU" sz="1400">
                        <a:effectLst/>
                        <a:latin typeface="Times New Roman"/>
                        <a:ea typeface="Times New Roman"/>
                      </a:endParaRPr>
                    </a:p>
                  </a:txBody>
                  <a:tcPr marL="42089" marR="42089" marT="8892" marB="0"/>
                </a:tc>
                <a:tc>
                  <a:txBody>
                    <a:bodyPr/>
                    <a:lstStyle/>
                    <a:p>
                      <a:pPr algn="ctr" fontAlgn="base">
                        <a:spcAft>
                          <a:spcPts val="0"/>
                        </a:spcAft>
                      </a:pPr>
                      <a:r>
                        <a:rPr lang="ru-RU" sz="1400" kern="1200">
                          <a:effectLst/>
                        </a:rPr>
                        <a:t>90</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dirty="0">
                          <a:effectLst/>
                        </a:rPr>
                        <a:t>52</a:t>
                      </a:r>
                      <a:endParaRPr lang="ru-RU" sz="1400" dirty="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55</a:t>
                      </a:r>
                      <a:endParaRPr lang="ru-RU" sz="1400">
                        <a:effectLst/>
                        <a:latin typeface="Times New Roman"/>
                        <a:ea typeface="Times New Roman"/>
                      </a:endParaRPr>
                    </a:p>
                  </a:txBody>
                  <a:tcPr marL="42089" marR="42089" marT="8892" marB="0" anchor="ctr"/>
                </a:tc>
              </a:tr>
              <a:tr h="250249">
                <a:tc>
                  <a:txBody>
                    <a:bodyPr/>
                    <a:lstStyle/>
                    <a:p>
                      <a:pPr algn="just" fontAlgn="base">
                        <a:spcAft>
                          <a:spcPts val="0"/>
                        </a:spcAft>
                      </a:pPr>
                      <a:r>
                        <a:rPr lang="ru-RU" sz="1400" kern="1200" dirty="0">
                          <a:effectLst/>
                        </a:rPr>
                        <a:t>2010</a:t>
                      </a:r>
                      <a:endParaRPr lang="ru-RU" sz="1400" dirty="0">
                        <a:effectLst/>
                        <a:latin typeface="Times New Roman"/>
                        <a:ea typeface="Times New Roman"/>
                      </a:endParaRPr>
                    </a:p>
                  </a:txBody>
                  <a:tcPr marL="42089" marR="42089" marT="8892" marB="0"/>
                </a:tc>
                <a:tc>
                  <a:txBody>
                    <a:bodyPr/>
                    <a:lstStyle/>
                    <a:p>
                      <a:pPr algn="ctr" fontAlgn="base">
                        <a:spcAft>
                          <a:spcPts val="0"/>
                        </a:spcAft>
                      </a:pPr>
                      <a:r>
                        <a:rPr lang="ru-RU" sz="1400" kern="1200">
                          <a:effectLst/>
                        </a:rPr>
                        <a:t>96</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dirty="0">
                          <a:effectLst/>
                        </a:rPr>
                        <a:t>52</a:t>
                      </a:r>
                      <a:endParaRPr lang="ru-RU" sz="1400" dirty="0">
                        <a:effectLst/>
                        <a:latin typeface="Times New Roman"/>
                        <a:ea typeface="Times New Roman"/>
                      </a:endParaRPr>
                    </a:p>
                  </a:txBody>
                  <a:tcPr marL="42089" marR="42089" marT="8892" marB="0" anchor="ctr"/>
                </a:tc>
                <a:tc>
                  <a:txBody>
                    <a:bodyPr/>
                    <a:lstStyle/>
                    <a:p>
                      <a:pPr algn="ctr" fontAlgn="base">
                        <a:spcAft>
                          <a:spcPts val="0"/>
                        </a:spcAft>
                      </a:pPr>
                      <a:r>
                        <a:rPr lang="ru-RU" sz="1400" kern="1200" dirty="0">
                          <a:effectLst/>
                        </a:rPr>
                        <a:t>60</a:t>
                      </a:r>
                      <a:endParaRPr lang="ru-RU" sz="1400" dirty="0">
                        <a:effectLst/>
                        <a:latin typeface="Times New Roman"/>
                        <a:ea typeface="Times New Roman"/>
                      </a:endParaRPr>
                    </a:p>
                  </a:txBody>
                  <a:tcPr marL="42089" marR="42089" marT="8892" marB="0" anchor="ctr"/>
                </a:tc>
              </a:tr>
              <a:tr h="270064">
                <a:tc>
                  <a:txBody>
                    <a:bodyPr/>
                    <a:lstStyle/>
                    <a:p>
                      <a:pPr algn="just" fontAlgn="base">
                        <a:spcAft>
                          <a:spcPts val="0"/>
                        </a:spcAft>
                      </a:pPr>
                      <a:r>
                        <a:rPr lang="uk-UA" sz="1400" kern="1200">
                          <a:effectLst/>
                        </a:rPr>
                        <a:t>Придніпровський 83,7 тис. км2, 6,1 млн.чел.</a:t>
                      </a:r>
                      <a:endParaRPr lang="ru-RU" sz="1400">
                        <a:effectLst/>
                        <a:latin typeface="Times New Roman"/>
                        <a:ea typeface="Times New Roman"/>
                      </a:endParaRPr>
                    </a:p>
                  </a:txBody>
                  <a:tcPr marL="42089" marR="42089" marT="8892" marB="0"/>
                </a:tc>
                <a:tc>
                  <a:txBody>
                    <a:bodyPr/>
                    <a:lstStyle/>
                    <a:p>
                      <a:endParaRPr lang="ru-RU" sz="1400">
                        <a:effectLst/>
                        <a:latin typeface="Calibri"/>
                      </a:endParaRPr>
                    </a:p>
                  </a:txBody>
                  <a:tcPr marL="42089" marR="42089" marT="8892" marB="0" anchor="ctr"/>
                </a:tc>
                <a:tc>
                  <a:txBody>
                    <a:bodyPr/>
                    <a:lstStyle/>
                    <a:p>
                      <a:endParaRPr lang="ru-RU" sz="1400" dirty="0">
                        <a:effectLst/>
                        <a:latin typeface="Calibri"/>
                      </a:endParaRPr>
                    </a:p>
                  </a:txBody>
                  <a:tcPr marL="42089" marR="42089" marT="8892" marB="0" anchor="ctr"/>
                </a:tc>
                <a:tc>
                  <a:txBody>
                    <a:bodyPr/>
                    <a:lstStyle/>
                    <a:p>
                      <a:endParaRPr lang="ru-RU" sz="1400">
                        <a:effectLst/>
                        <a:latin typeface="Calibri"/>
                      </a:endParaRPr>
                    </a:p>
                  </a:txBody>
                  <a:tcPr marL="42089" marR="42089" marT="8892" marB="0" anchor="ctr"/>
                </a:tc>
              </a:tr>
              <a:tr h="250249">
                <a:tc>
                  <a:txBody>
                    <a:bodyPr/>
                    <a:lstStyle/>
                    <a:p>
                      <a:pPr algn="just" fontAlgn="base">
                        <a:spcAft>
                          <a:spcPts val="0"/>
                        </a:spcAft>
                      </a:pPr>
                      <a:r>
                        <a:rPr lang="ru-RU" sz="1400" kern="1200">
                          <a:effectLst/>
                        </a:rPr>
                        <a:t>2005</a:t>
                      </a:r>
                      <a:endParaRPr lang="ru-RU" sz="1400">
                        <a:effectLst/>
                        <a:latin typeface="Times New Roman"/>
                        <a:ea typeface="Times New Roman"/>
                      </a:endParaRPr>
                    </a:p>
                  </a:txBody>
                  <a:tcPr marL="42089" marR="42089" marT="8892" marB="0"/>
                </a:tc>
                <a:tc>
                  <a:txBody>
                    <a:bodyPr/>
                    <a:lstStyle/>
                    <a:p>
                      <a:pPr algn="ctr" fontAlgn="base">
                        <a:spcAft>
                          <a:spcPts val="0"/>
                        </a:spcAft>
                      </a:pPr>
                      <a:r>
                        <a:rPr lang="ru-RU" sz="1400" kern="1200">
                          <a:effectLst/>
                        </a:rPr>
                        <a:t>90</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dirty="0">
                          <a:effectLst/>
                        </a:rPr>
                        <a:t>55</a:t>
                      </a:r>
                      <a:endParaRPr lang="ru-RU" sz="1400" dirty="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58</a:t>
                      </a:r>
                      <a:endParaRPr lang="ru-RU" sz="1400">
                        <a:effectLst/>
                        <a:latin typeface="Times New Roman"/>
                        <a:ea typeface="Times New Roman"/>
                      </a:endParaRPr>
                    </a:p>
                  </a:txBody>
                  <a:tcPr marL="42089" marR="42089" marT="8892" marB="0" anchor="ctr"/>
                </a:tc>
              </a:tr>
              <a:tr h="250249">
                <a:tc>
                  <a:txBody>
                    <a:bodyPr/>
                    <a:lstStyle/>
                    <a:p>
                      <a:pPr algn="just" fontAlgn="base">
                        <a:spcAft>
                          <a:spcPts val="0"/>
                        </a:spcAft>
                      </a:pPr>
                      <a:r>
                        <a:rPr lang="ru-RU" sz="1400" kern="1200" dirty="0">
                          <a:effectLst/>
                        </a:rPr>
                        <a:t>2010</a:t>
                      </a:r>
                      <a:endParaRPr lang="ru-RU" sz="1400" dirty="0">
                        <a:effectLst/>
                        <a:latin typeface="Times New Roman"/>
                        <a:ea typeface="Times New Roman"/>
                      </a:endParaRPr>
                    </a:p>
                  </a:txBody>
                  <a:tcPr marL="42089" marR="42089" marT="8892" marB="0"/>
                </a:tc>
                <a:tc>
                  <a:txBody>
                    <a:bodyPr/>
                    <a:lstStyle/>
                    <a:p>
                      <a:pPr algn="ctr" fontAlgn="base">
                        <a:spcAft>
                          <a:spcPts val="0"/>
                        </a:spcAft>
                      </a:pPr>
                      <a:r>
                        <a:rPr lang="ru-RU" sz="1400" kern="1200">
                          <a:effectLst/>
                        </a:rPr>
                        <a:t>97</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dirty="0">
                          <a:effectLst/>
                        </a:rPr>
                        <a:t>56</a:t>
                      </a:r>
                      <a:endParaRPr lang="ru-RU" sz="1400" dirty="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63</a:t>
                      </a:r>
                      <a:endParaRPr lang="ru-RU" sz="1400">
                        <a:effectLst/>
                        <a:latin typeface="Times New Roman"/>
                        <a:ea typeface="Times New Roman"/>
                      </a:endParaRPr>
                    </a:p>
                  </a:txBody>
                  <a:tcPr marL="42089" marR="42089" marT="8892" marB="0" anchor="ctr"/>
                </a:tc>
              </a:tr>
              <a:tr h="250249">
                <a:tc>
                  <a:txBody>
                    <a:bodyPr/>
                    <a:lstStyle/>
                    <a:p>
                      <a:pPr algn="just" fontAlgn="base">
                        <a:spcAft>
                          <a:spcPts val="0"/>
                        </a:spcAft>
                      </a:pPr>
                      <a:r>
                        <a:rPr lang="uk-UA" sz="1400" kern="1200">
                          <a:effectLst/>
                        </a:rPr>
                        <a:t>Слобожанський  84,0 тис. км2, 5,4 млн.чел.</a:t>
                      </a:r>
                      <a:endParaRPr lang="ru-RU" sz="1400">
                        <a:effectLst/>
                        <a:latin typeface="Times New Roman"/>
                        <a:ea typeface="Times New Roman"/>
                      </a:endParaRPr>
                    </a:p>
                  </a:txBody>
                  <a:tcPr marL="42089" marR="42089" marT="8892" marB="0"/>
                </a:tc>
                <a:tc>
                  <a:txBody>
                    <a:bodyPr/>
                    <a:lstStyle/>
                    <a:p>
                      <a:endParaRPr lang="ru-RU" sz="1400">
                        <a:effectLst/>
                        <a:latin typeface="Calibri"/>
                      </a:endParaRPr>
                    </a:p>
                  </a:txBody>
                  <a:tcPr marL="42089" marR="42089" marT="8892" marB="0" anchor="ctr"/>
                </a:tc>
                <a:tc>
                  <a:txBody>
                    <a:bodyPr/>
                    <a:lstStyle/>
                    <a:p>
                      <a:endParaRPr lang="ru-RU" sz="1400" dirty="0">
                        <a:effectLst/>
                        <a:latin typeface="Calibri"/>
                      </a:endParaRPr>
                    </a:p>
                  </a:txBody>
                  <a:tcPr marL="42089" marR="42089" marT="8892" marB="0" anchor="ctr"/>
                </a:tc>
                <a:tc>
                  <a:txBody>
                    <a:bodyPr/>
                    <a:lstStyle/>
                    <a:p>
                      <a:endParaRPr lang="ru-RU" sz="1400">
                        <a:effectLst/>
                        <a:latin typeface="Calibri"/>
                      </a:endParaRPr>
                    </a:p>
                  </a:txBody>
                  <a:tcPr marL="42089" marR="42089" marT="8892" marB="0" anchor="ctr"/>
                </a:tc>
              </a:tr>
              <a:tr h="250249">
                <a:tc>
                  <a:txBody>
                    <a:bodyPr/>
                    <a:lstStyle/>
                    <a:p>
                      <a:pPr algn="just" fontAlgn="base">
                        <a:spcAft>
                          <a:spcPts val="0"/>
                        </a:spcAft>
                      </a:pPr>
                      <a:r>
                        <a:rPr lang="ru-RU" sz="1400" kern="1200">
                          <a:effectLst/>
                        </a:rPr>
                        <a:t>2005</a:t>
                      </a:r>
                      <a:endParaRPr lang="ru-RU" sz="1400">
                        <a:effectLst/>
                        <a:latin typeface="Times New Roman"/>
                        <a:ea typeface="Times New Roman"/>
                      </a:endParaRPr>
                    </a:p>
                  </a:txBody>
                  <a:tcPr marL="42089" marR="42089" marT="8892" marB="0"/>
                </a:tc>
                <a:tc>
                  <a:txBody>
                    <a:bodyPr/>
                    <a:lstStyle/>
                    <a:p>
                      <a:pPr algn="ctr" fontAlgn="base">
                        <a:spcAft>
                          <a:spcPts val="0"/>
                        </a:spcAft>
                      </a:pPr>
                      <a:r>
                        <a:rPr lang="ru-RU" sz="1400" kern="1200">
                          <a:effectLst/>
                        </a:rPr>
                        <a:t>92</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dirty="0">
                          <a:effectLst/>
                        </a:rPr>
                        <a:t>60</a:t>
                      </a:r>
                      <a:endParaRPr lang="ru-RU" sz="1400" dirty="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58</a:t>
                      </a:r>
                      <a:endParaRPr lang="ru-RU" sz="1400">
                        <a:effectLst/>
                        <a:latin typeface="Times New Roman"/>
                        <a:ea typeface="Times New Roman"/>
                      </a:endParaRPr>
                    </a:p>
                  </a:txBody>
                  <a:tcPr marL="42089" marR="42089" marT="8892" marB="0" anchor="ctr"/>
                </a:tc>
              </a:tr>
              <a:tr h="250249">
                <a:tc>
                  <a:txBody>
                    <a:bodyPr/>
                    <a:lstStyle/>
                    <a:p>
                      <a:pPr algn="just" fontAlgn="base">
                        <a:spcAft>
                          <a:spcPts val="0"/>
                        </a:spcAft>
                      </a:pPr>
                      <a:r>
                        <a:rPr lang="ru-RU" sz="1400" kern="1200" dirty="0">
                          <a:effectLst/>
                        </a:rPr>
                        <a:t>2010</a:t>
                      </a:r>
                      <a:endParaRPr lang="ru-RU" sz="1400" dirty="0">
                        <a:effectLst/>
                        <a:latin typeface="Times New Roman"/>
                        <a:ea typeface="Times New Roman"/>
                      </a:endParaRPr>
                    </a:p>
                  </a:txBody>
                  <a:tcPr marL="42089" marR="42089" marT="8892" marB="0"/>
                </a:tc>
                <a:tc>
                  <a:txBody>
                    <a:bodyPr/>
                    <a:lstStyle/>
                    <a:p>
                      <a:pPr algn="ctr" fontAlgn="base">
                        <a:spcAft>
                          <a:spcPts val="0"/>
                        </a:spcAft>
                      </a:pPr>
                      <a:r>
                        <a:rPr lang="ru-RU" sz="1400" kern="1200">
                          <a:effectLst/>
                        </a:rPr>
                        <a:t>97</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dirty="0">
                          <a:effectLst/>
                        </a:rPr>
                        <a:t>62</a:t>
                      </a:r>
                      <a:endParaRPr lang="ru-RU" sz="1400" dirty="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65</a:t>
                      </a:r>
                      <a:endParaRPr lang="ru-RU" sz="1400">
                        <a:effectLst/>
                        <a:latin typeface="Times New Roman"/>
                        <a:ea typeface="Times New Roman"/>
                      </a:endParaRPr>
                    </a:p>
                  </a:txBody>
                  <a:tcPr marL="42089" marR="42089" marT="8892" marB="0" anchor="ctr"/>
                </a:tc>
              </a:tr>
              <a:tr h="266558">
                <a:tc>
                  <a:txBody>
                    <a:bodyPr/>
                    <a:lstStyle/>
                    <a:p>
                      <a:pPr fontAlgn="base">
                        <a:spcAft>
                          <a:spcPts val="0"/>
                        </a:spcAft>
                      </a:pPr>
                      <a:r>
                        <a:rPr lang="uk-UA" sz="1400" kern="1200">
                          <a:effectLst/>
                        </a:rPr>
                        <a:t>Центральнополіський  111,5 тис. км2, 8,2 млн.чел.</a:t>
                      </a:r>
                      <a:endParaRPr lang="ru-RU" sz="1400">
                        <a:effectLst/>
                        <a:latin typeface="Times New Roman"/>
                        <a:ea typeface="Times New Roman"/>
                      </a:endParaRPr>
                    </a:p>
                  </a:txBody>
                  <a:tcPr marL="42089" marR="42089" marT="8892" marB="0"/>
                </a:tc>
                <a:tc>
                  <a:txBody>
                    <a:bodyPr/>
                    <a:lstStyle/>
                    <a:p>
                      <a:endParaRPr lang="ru-RU" sz="1400">
                        <a:effectLst/>
                        <a:latin typeface="Calibri"/>
                      </a:endParaRPr>
                    </a:p>
                  </a:txBody>
                  <a:tcPr marL="42089" marR="42089" marT="8892" marB="0" anchor="ctr"/>
                </a:tc>
                <a:tc>
                  <a:txBody>
                    <a:bodyPr/>
                    <a:lstStyle/>
                    <a:p>
                      <a:endParaRPr lang="ru-RU" sz="1400">
                        <a:effectLst/>
                        <a:latin typeface="Calibri"/>
                      </a:endParaRPr>
                    </a:p>
                  </a:txBody>
                  <a:tcPr marL="42089" marR="42089" marT="8892" marB="0" anchor="ctr"/>
                </a:tc>
                <a:tc>
                  <a:txBody>
                    <a:bodyPr/>
                    <a:lstStyle/>
                    <a:p>
                      <a:endParaRPr lang="ru-RU" sz="1400" dirty="0">
                        <a:effectLst/>
                        <a:latin typeface="Calibri"/>
                      </a:endParaRPr>
                    </a:p>
                  </a:txBody>
                  <a:tcPr marL="42089" marR="42089" marT="8892" marB="0" anchor="ctr"/>
                </a:tc>
              </a:tr>
              <a:tr h="250249">
                <a:tc>
                  <a:txBody>
                    <a:bodyPr/>
                    <a:lstStyle/>
                    <a:p>
                      <a:pPr algn="just" fontAlgn="base">
                        <a:spcAft>
                          <a:spcPts val="0"/>
                        </a:spcAft>
                      </a:pPr>
                      <a:r>
                        <a:rPr lang="ru-RU" sz="1400" kern="1200">
                          <a:effectLst/>
                        </a:rPr>
                        <a:t>2005</a:t>
                      </a:r>
                      <a:endParaRPr lang="ru-RU" sz="1400">
                        <a:effectLst/>
                        <a:latin typeface="Times New Roman"/>
                        <a:ea typeface="Times New Roman"/>
                      </a:endParaRPr>
                    </a:p>
                  </a:txBody>
                  <a:tcPr marL="42089" marR="42089" marT="8892" marB="0"/>
                </a:tc>
                <a:tc>
                  <a:txBody>
                    <a:bodyPr/>
                    <a:lstStyle/>
                    <a:p>
                      <a:pPr algn="ctr" fontAlgn="base">
                        <a:spcAft>
                          <a:spcPts val="0"/>
                        </a:spcAft>
                      </a:pPr>
                      <a:r>
                        <a:rPr lang="ru-RU" sz="1400" kern="1200">
                          <a:effectLst/>
                        </a:rPr>
                        <a:t>93</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73</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dirty="0">
                          <a:effectLst/>
                        </a:rPr>
                        <a:t>69</a:t>
                      </a:r>
                      <a:endParaRPr lang="ru-RU" sz="1400" dirty="0">
                        <a:effectLst/>
                        <a:latin typeface="Times New Roman"/>
                        <a:ea typeface="Times New Roman"/>
                      </a:endParaRPr>
                    </a:p>
                  </a:txBody>
                  <a:tcPr marL="42089" marR="42089" marT="8892" marB="0" anchor="ctr"/>
                </a:tc>
              </a:tr>
              <a:tr h="250249">
                <a:tc>
                  <a:txBody>
                    <a:bodyPr/>
                    <a:lstStyle/>
                    <a:p>
                      <a:pPr algn="just" fontAlgn="base">
                        <a:spcAft>
                          <a:spcPts val="0"/>
                        </a:spcAft>
                      </a:pPr>
                      <a:r>
                        <a:rPr lang="ru-RU" sz="1400" kern="1200" dirty="0">
                          <a:effectLst/>
                        </a:rPr>
                        <a:t>2010</a:t>
                      </a:r>
                      <a:endParaRPr lang="ru-RU" sz="1400" dirty="0">
                        <a:effectLst/>
                        <a:latin typeface="Times New Roman"/>
                        <a:ea typeface="Times New Roman"/>
                      </a:endParaRPr>
                    </a:p>
                  </a:txBody>
                  <a:tcPr marL="42089" marR="42089" marT="8892" marB="0"/>
                </a:tc>
                <a:tc>
                  <a:txBody>
                    <a:bodyPr/>
                    <a:lstStyle/>
                    <a:p>
                      <a:pPr algn="ctr" fontAlgn="base">
                        <a:spcAft>
                          <a:spcPts val="0"/>
                        </a:spcAft>
                      </a:pPr>
                      <a:r>
                        <a:rPr lang="ru-RU" sz="1400" kern="1200">
                          <a:effectLst/>
                        </a:rPr>
                        <a:t>98</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a:effectLst/>
                        </a:rPr>
                        <a:t>76</a:t>
                      </a:r>
                      <a:endParaRPr lang="ru-RU" sz="1400">
                        <a:effectLst/>
                        <a:latin typeface="Times New Roman"/>
                        <a:ea typeface="Times New Roman"/>
                      </a:endParaRPr>
                    </a:p>
                  </a:txBody>
                  <a:tcPr marL="42089" marR="42089" marT="8892" marB="0" anchor="ctr"/>
                </a:tc>
                <a:tc>
                  <a:txBody>
                    <a:bodyPr/>
                    <a:lstStyle/>
                    <a:p>
                      <a:pPr algn="ctr" fontAlgn="base">
                        <a:spcAft>
                          <a:spcPts val="0"/>
                        </a:spcAft>
                      </a:pPr>
                      <a:r>
                        <a:rPr lang="ru-RU" sz="1400" kern="1200" dirty="0">
                          <a:effectLst/>
                        </a:rPr>
                        <a:t>73</a:t>
                      </a:r>
                      <a:endParaRPr lang="ru-RU" sz="1400" dirty="0">
                        <a:effectLst/>
                        <a:latin typeface="Times New Roman"/>
                        <a:ea typeface="Times New Roman"/>
                      </a:endParaRPr>
                    </a:p>
                  </a:txBody>
                  <a:tcPr marL="42089" marR="42089" marT="8892" marB="0" anchor="ctr"/>
                </a:tc>
              </a:tr>
            </a:tbl>
          </a:graphicData>
        </a:graphic>
      </p:graphicFrame>
    </p:spTree>
    <p:extLst>
      <p:ext uri="{BB962C8B-B14F-4D97-AF65-F5344CB8AC3E}">
        <p14:creationId xmlns:p14="http://schemas.microsoft.com/office/powerpoint/2010/main" val="1057695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974170051"/>
              </p:ext>
            </p:extLst>
          </p:nvPr>
        </p:nvGraphicFramePr>
        <p:xfrm>
          <a:off x="23577" y="0"/>
          <a:ext cx="9120426" cy="6858001"/>
        </p:xfrm>
        <a:graphic>
          <a:graphicData uri="http://schemas.openxmlformats.org/drawingml/2006/table">
            <a:tbl>
              <a:tblPr firstRow="1" firstCol="1" bandRow="1">
                <a:tableStyleId>{5C22544A-7EE6-4342-B048-85BDC9FD1C3A}</a:tableStyleId>
              </a:tblPr>
              <a:tblGrid>
                <a:gridCol w="1302918"/>
                <a:gridCol w="1302918"/>
                <a:gridCol w="1302918"/>
                <a:gridCol w="1302918"/>
                <a:gridCol w="1302918"/>
                <a:gridCol w="1302918"/>
                <a:gridCol w="1302918"/>
              </a:tblGrid>
              <a:tr h="764635">
                <a:tc gridSpan="7">
                  <a:txBody>
                    <a:bodyPr/>
                    <a:lstStyle/>
                    <a:p>
                      <a:pPr algn="ctr">
                        <a:lnSpc>
                          <a:spcPct val="115000"/>
                        </a:lnSpc>
                        <a:spcAft>
                          <a:spcPts val="0"/>
                        </a:spcAft>
                      </a:pPr>
                      <a:r>
                        <a:rPr lang="ru-RU" sz="2000" dirty="0">
                          <a:effectLst/>
                        </a:rPr>
                        <a:t>Структура экономики Ирландии, %, 1970-2012</a:t>
                      </a:r>
                      <a:endParaRPr lang="ru-RU" sz="2000" dirty="0">
                        <a:effectLst/>
                        <a:latin typeface="Calibri"/>
                        <a:ea typeface="Calibri"/>
                        <a:cs typeface="Times New Roman"/>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505556">
                <a:tc>
                  <a:txBody>
                    <a:bodyPr/>
                    <a:lstStyle/>
                    <a:p>
                      <a:pPr algn="ctr">
                        <a:lnSpc>
                          <a:spcPct val="115000"/>
                        </a:lnSpc>
                        <a:spcAft>
                          <a:spcPts val="0"/>
                        </a:spcAft>
                      </a:pPr>
                      <a:r>
                        <a:rPr lang="ru-RU" sz="2000" dirty="0">
                          <a:effectLst/>
                        </a:rPr>
                        <a:t>Год</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u="sng" dirty="0">
                          <a:effectLst/>
                          <a:hlinkClick r:id="rId2"/>
                        </a:rPr>
                        <a:t>Сельское хозяйство</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u="sng" dirty="0">
                          <a:effectLst/>
                          <a:hlinkClick r:id="rId3"/>
                        </a:rPr>
                        <a:t>Промышленность</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u="sng" dirty="0">
                          <a:effectLst/>
                          <a:hlinkClick r:id="rId4"/>
                        </a:rPr>
                        <a:t>Строительство</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u="sng" dirty="0">
                          <a:effectLst/>
                          <a:hlinkClick r:id="rId5"/>
                        </a:rPr>
                        <a:t>Торговля</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u="sng">
                          <a:effectLst/>
                          <a:hlinkClick r:id="rId6"/>
                        </a:rPr>
                        <a:t>Транспорт</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u="sng">
                          <a:effectLst/>
                          <a:hlinkClick r:id="rId7"/>
                        </a:rPr>
                        <a:t>Услуги</a:t>
                      </a:r>
                      <a:endParaRPr lang="ru-RU" sz="2000">
                        <a:effectLst/>
                        <a:latin typeface="Calibri"/>
                        <a:ea typeface="Calibri"/>
                        <a:cs typeface="Times New Roman"/>
                      </a:endParaRPr>
                    </a:p>
                  </a:txBody>
                  <a:tcPr marL="9525" marR="9525" marT="9525" marB="9525" anchor="ctr"/>
                </a:tc>
              </a:tr>
              <a:tr h="764635">
                <a:tc>
                  <a:txBody>
                    <a:bodyPr/>
                    <a:lstStyle/>
                    <a:p>
                      <a:pPr>
                        <a:lnSpc>
                          <a:spcPct val="115000"/>
                        </a:lnSpc>
                        <a:spcAft>
                          <a:spcPts val="0"/>
                        </a:spcAft>
                      </a:pPr>
                      <a:r>
                        <a:rPr lang="ru-RU" sz="2000">
                          <a:effectLst/>
                        </a:rPr>
                        <a:t>1970</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16.7</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dirty="0">
                          <a:effectLst/>
                        </a:rPr>
                        <a:t>19.9</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10.2</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dirty="0">
                          <a:effectLst/>
                        </a:rPr>
                        <a:t>17.6</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dirty="0">
                          <a:effectLst/>
                        </a:rPr>
                        <a:t>7.1</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28.5</a:t>
                      </a:r>
                      <a:endParaRPr lang="ru-RU" sz="2000">
                        <a:effectLst/>
                        <a:latin typeface="Calibri"/>
                        <a:ea typeface="Calibri"/>
                        <a:cs typeface="Times New Roman"/>
                      </a:endParaRPr>
                    </a:p>
                  </a:txBody>
                  <a:tcPr marL="9525" marR="9525" marT="9525" marB="9525" anchor="ctr"/>
                </a:tc>
              </a:tr>
              <a:tr h="764635">
                <a:tc>
                  <a:txBody>
                    <a:bodyPr/>
                    <a:lstStyle/>
                    <a:p>
                      <a:pPr>
                        <a:lnSpc>
                          <a:spcPct val="115000"/>
                        </a:lnSpc>
                        <a:spcAft>
                          <a:spcPts val="0"/>
                        </a:spcAft>
                      </a:pPr>
                      <a:r>
                        <a:rPr lang="ru-RU" sz="2000">
                          <a:effectLst/>
                        </a:rPr>
                        <a:t>1980</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11.4</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19.2</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dirty="0">
                          <a:effectLst/>
                        </a:rPr>
                        <a:t>11.6</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16.5</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dirty="0">
                          <a:effectLst/>
                        </a:rPr>
                        <a:t>6.6</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34.6</a:t>
                      </a:r>
                      <a:endParaRPr lang="ru-RU" sz="2000">
                        <a:effectLst/>
                        <a:latin typeface="Calibri"/>
                        <a:ea typeface="Calibri"/>
                        <a:cs typeface="Times New Roman"/>
                      </a:endParaRPr>
                    </a:p>
                  </a:txBody>
                  <a:tcPr marL="9525" marR="9525" marT="9525" marB="9525" anchor="ctr"/>
                </a:tc>
              </a:tr>
              <a:tr h="764635">
                <a:tc>
                  <a:txBody>
                    <a:bodyPr/>
                    <a:lstStyle/>
                    <a:p>
                      <a:pPr>
                        <a:lnSpc>
                          <a:spcPct val="115000"/>
                        </a:lnSpc>
                        <a:spcAft>
                          <a:spcPts val="0"/>
                        </a:spcAft>
                      </a:pPr>
                      <a:r>
                        <a:rPr lang="ru-RU" sz="2000">
                          <a:effectLst/>
                        </a:rPr>
                        <a:t>1990</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9</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22.7</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dirty="0">
                          <a:effectLst/>
                        </a:rPr>
                        <a:t>6</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dirty="0">
                          <a:effectLst/>
                        </a:rPr>
                        <a:t>18.9</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dirty="0">
                          <a:effectLst/>
                        </a:rPr>
                        <a:t>7.2</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36.2</a:t>
                      </a:r>
                      <a:endParaRPr lang="ru-RU" sz="2000">
                        <a:effectLst/>
                        <a:latin typeface="Calibri"/>
                        <a:ea typeface="Calibri"/>
                        <a:cs typeface="Times New Roman"/>
                      </a:endParaRPr>
                    </a:p>
                  </a:txBody>
                  <a:tcPr marL="9525" marR="9525" marT="9525" marB="9525" anchor="ctr"/>
                </a:tc>
              </a:tr>
              <a:tr h="764635">
                <a:tc>
                  <a:txBody>
                    <a:bodyPr/>
                    <a:lstStyle/>
                    <a:p>
                      <a:pPr>
                        <a:lnSpc>
                          <a:spcPct val="115000"/>
                        </a:lnSpc>
                        <a:spcAft>
                          <a:spcPts val="0"/>
                        </a:spcAft>
                      </a:pPr>
                      <a:r>
                        <a:rPr lang="ru-RU" sz="2000">
                          <a:effectLst/>
                        </a:rPr>
                        <a:t>2000</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3.6</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28.1</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7.3</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dirty="0">
                          <a:effectLst/>
                        </a:rPr>
                        <a:t>16.1</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dirty="0">
                          <a:effectLst/>
                        </a:rPr>
                        <a:t>8.8</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36</a:t>
                      </a:r>
                      <a:endParaRPr lang="ru-RU" sz="2000">
                        <a:effectLst/>
                        <a:latin typeface="Calibri"/>
                        <a:ea typeface="Calibri"/>
                        <a:cs typeface="Times New Roman"/>
                      </a:endParaRPr>
                    </a:p>
                  </a:txBody>
                  <a:tcPr marL="9525" marR="9525" marT="9525" marB="9525" anchor="ctr"/>
                </a:tc>
              </a:tr>
              <a:tr h="764635">
                <a:tc>
                  <a:txBody>
                    <a:bodyPr/>
                    <a:lstStyle/>
                    <a:p>
                      <a:pPr>
                        <a:lnSpc>
                          <a:spcPct val="115000"/>
                        </a:lnSpc>
                        <a:spcAft>
                          <a:spcPts val="0"/>
                        </a:spcAft>
                      </a:pPr>
                      <a:r>
                        <a:rPr lang="ru-RU" sz="2000">
                          <a:effectLst/>
                        </a:rPr>
                        <a:t>2010</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1.5</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24.6</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1.9</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18.2</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dirty="0">
                          <a:effectLst/>
                        </a:rPr>
                        <a:t>7.3</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46.5</a:t>
                      </a:r>
                      <a:endParaRPr lang="ru-RU" sz="2000">
                        <a:effectLst/>
                        <a:latin typeface="Calibri"/>
                        <a:ea typeface="Calibri"/>
                        <a:cs typeface="Times New Roman"/>
                      </a:endParaRPr>
                    </a:p>
                  </a:txBody>
                  <a:tcPr marL="9525" marR="9525" marT="9525" marB="9525" anchor="ctr"/>
                </a:tc>
              </a:tr>
              <a:tr h="764635">
                <a:tc>
                  <a:txBody>
                    <a:bodyPr/>
                    <a:lstStyle/>
                    <a:p>
                      <a:pPr>
                        <a:lnSpc>
                          <a:spcPct val="115000"/>
                        </a:lnSpc>
                        <a:spcAft>
                          <a:spcPts val="0"/>
                        </a:spcAft>
                      </a:pPr>
                      <a:r>
                        <a:rPr lang="ru-RU" sz="2000">
                          <a:effectLst/>
                        </a:rPr>
                        <a:t>2012</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1.6</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26.3</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1.6</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a:effectLst/>
                        </a:rPr>
                        <a:t>18</a:t>
                      </a:r>
                      <a:endParaRPr lang="ru-RU" sz="20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dirty="0">
                          <a:effectLst/>
                        </a:rPr>
                        <a:t>7.2</a:t>
                      </a:r>
                      <a:endParaRPr lang="ru-RU" sz="20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2000" dirty="0">
                          <a:effectLst/>
                        </a:rPr>
                        <a:t>45.3</a:t>
                      </a:r>
                      <a:endParaRPr lang="ru-RU" sz="20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3261023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dirty="0" smtClean="0"/>
              <a:t>Структура экономики Бельгии</a:t>
            </a:r>
            <a:endParaRPr lang="ru-RU"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20688"/>
            <a:ext cx="93965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65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63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b="1" dirty="0" smtClean="0"/>
              <a:t>Геополитический аспект </a:t>
            </a:r>
            <a:r>
              <a:rPr lang="ru-RU" b="1" dirty="0" smtClean="0"/>
              <a:t>.</a:t>
            </a:r>
            <a:endParaRPr lang="ru-RU" b="1" dirty="0"/>
          </a:p>
        </p:txBody>
      </p:sp>
      <p:sp>
        <p:nvSpPr>
          <p:cNvPr id="3" name="Объект 2"/>
          <p:cNvSpPr>
            <a:spLocks noGrp="1"/>
          </p:cNvSpPr>
          <p:nvPr>
            <p:ph idx="1"/>
          </p:nvPr>
        </p:nvSpPr>
        <p:spPr>
          <a:xfrm>
            <a:off x="0" y="620688"/>
            <a:ext cx="9144000" cy="6048672"/>
          </a:xfrm>
        </p:spPr>
        <p:txBody>
          <a:bodyPr>
            <a:normAutofit fontScale="92500" lnSpcReduction="10000"/>
          </a:bodyPr>
          <a:lstStyle/>
          <a:p>
            <a:r>
              <a:rPr lang="ru-RU" dirty="0" smtClean="0"/>
              <a:t>Если условно принять оформившийся статус-кво на конец 2014 г. как «крах проекта </a:t>
            </a:r>
            <a:r>
              <a:rPr lang="ru-RU" dirty="0" err="1" smtClean="0"/>
              <a:t>Новороссия</a:t>
            </a:r>
            <a:r>
              <a:rPr lang="ru-RU" dirty="0" smtClean="0"/>
              <a:t> 1.0», то нельзя исключать к весне подготовки сценариев </a:t>
            </a:r>
            <a:r>
              <a:rPr lang="ru-RU" dirty="0"/>
              <a:t>о</a:t>
            </a:r>
            <a:r>
              <a:rPr lang="ru-RU" dirty="0" smtClean="0"/>
              <a:t>чередных серий </a:t>
            </a:r>
            <a:r>
              <a:rPr lang="ru-RU" dirty="0" err="1" smtClean="0"/>
              <a:t>реконструкторского</a:t>
            </a:r>
            <a:r>
              <a:rPr lang="ru-RU" dirty="0" smtClean="0"/>
              <a:t> сериала «</a:t>
            </a:r>
            <a:r>
              <a:rPr lang="ru-RU" dirty="0" err="1" smtClean="0"/>
              <a:t>Новороссии</a:t>
            </a:r>
            <a:r>
              <a:rPr lang="ru-RU" dirty="0" smtClean="0"/>
              <a:t> 2.0», «</a:t>
            </a:r>
            <a:r>
              <a:rPr lang="ru-RU" dirty="0" err="1" smtClean="0"/>
              <a:t>Новороссии</a:t>
            </a:r>
            <a:r>
              <a:rPr lang="ru-RU" dirty="0" smtClean="0"/>
              <a:t> 3.0» и так далее.</a:t>
            </a:r>
          </a:p>
          <a:p>
            <a:r>
              <a:rPr lang="ru-RU" dirty="0" smtClean="0"/>
              <a:t>Поставить на повестку дня объединение лидеров основных религиозных конфессий: Христианства, мусульманства, иудаизма.</a:t>
            </a:r>
          </a:p>
          <a:p>
            <a:r>
              <a:rPr lang="ru-RU" dirty="0" smtClean="0"/>
              <a:t>Дипломатам после этого начать зондирование создания Балто-Средиземноморского военно-политического союза под патронатом США (по аналогии с СЕНТО, АНЗЮС) в составе Польши, Литвы, Латвии, Украины, Грузии, Молдовы, Турции, Египта (с численностью населения сопоставимого с ТС ).</a:t>
            </a:r>
            <a:endParaRPr lang="ru-RU" dirty="0"/>
          </a:p>
        </p:txBody>
      </p:sp>
    </p:spTree>
    <p:extLst>
      <p:ext uri="{BB962C8B-B14F-4D97-AF65-F5344CB8AC3E}">
        <p14:creationId xmlns:p14="http://schemas.microsoft.com/office/powerpoint/2010/main" val="95746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741368"/>
          </a:xfrm>
        </p:spPr>
        <p:txBody>
          <a:bodyPr>
            <a:normAutofit fontScale="85000" lnSpcReduction="10000"/>
          </a:bodyPr>
          <a:lstStyle/>
          <a:p>
            <a:r>
              <a:rPr lang="ru-RU" dirty="0"/>
              <a:t>К настоящему времени в мировом технико-экономическом развитии (начиная с промышленной революции в Англии) можно выделить жизненные циклы пяти последовательно сменявших друг друга технологических укладов, включая доминирующий в структуре современной экономики информационный. Уже видны ключевые направления развития нового технологического уклада, рост которого обеспечит подъем экономики передовых стран на новой длинной волне: биотехнологии, основанные на достижениях молекулярной биологии и генной инженерии, </a:t>
            </a:r>
            <a:r>
              <a:rPr lang="ru-RU" dirty="0" err="1"/>
              <a:t>нанотехнологии</a:t>
            </a:r>
            <a:r>
              <a:rPr lang="ru-RU" dirty="0"/>
              <a:t>, системы искусственного интеллекта, глобальные информационные сети и интегрированные высокоскоростные транспортные системы. Их реализация обеспечивает многократное повышение эффективности производства, снижение его </a:t>
            </a:r>
            <a:r>
              <a:rPr lang="ru-RU" dirty="0" err="1"/>
              <a:t>энерго</a:t>
            </a:r>
            <a:r>
              <a:rPr lang="ru-RU" dirty="0"/>
              <a:t>- и капиталоемкости.</a:t>
            </a:r>
          </a:p>
          <a:p>
            <a:endParaRPr lang="ru-RU" dirty="0"/>
          </a:p>
        </p:txBody>
      </p:sp>
    </p:spTree>
    <p:extLst>
      <p:ext uri="{BB962C8B-B14F-4D97-AF65-F5344CB8AC3E}">
        <p14:creationId xmlns:p14="http://schemas.microsoft.com/office/powerpoint/2010/main" val="4151204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803" y="2922"/>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561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0728"/>
          </a:xfrm>
        </p:spPr>
        <p:txBody>
          <a:bodyPr>
            <a:normAutofit fontScale="90000"/>
          </a:bodyPr>
          <a:lstStyle/>
          <a:p>
            <a:pPr lvl="0"/>
            <a:r>
              <a:rPr lang="ru-RU" dirty="0" smtClean="0"/>
              <a:t/>
            </a:r>
            <a:br>
              <a:rPr lang="ru-RU" dirty="0" smtClean="0"/>
            </a:br>
            <a:r>
              <a:rPr lang="ru-RU" dirty="0" smtClean="0">
                <a:solidFill>
                  <a:srgbClr val="FF0000"/>
                </a:solidFill>
                <a:latin typeface="Franklin Gothic Heavy" pitchFamily="34" charset="0"/>
              </a:rPr>
              <a:t>Организационно-экономические </a:t>
            </a:r>
            <a:r>
              <a:rPr lang="ru-RU" dirty="0">
                <a:solidFill>
                  <a:srgbClr val="FF0000"/>
                </a:solidFill>
                <a:latin typeface="Franklin Gothic Heavy" pitchFamily="34" charset="0"/>
              </a:rPr>
              <a:t>механизмы реализации:</a:t>
            </a:r>
            <a:br>
              <a:rPr lang="ru-RU" dirty="0">
                <a:solidFill>
                  <a:srgbClr val="FF0000"/>
                </a:solidFill>
                <a:latin typeface="Franklin Gothic Heavy" pitchFamily="34" charset="0"/>
              </a:rPr>
            </a:br>
            <a:endParaRPr lang="ru-RU" dirty="0">
              <a:solidFill>
                <a:srgbClr val="FF0000"/>
              </a:solidFill>
              <a:latin typeface="Franklin Gothic Heavy" pitchFamily="34" charset="0"/>
            </a:endParaRPr>
          </a:p>
        </p:txBody>
      </p:sp>
      <p:sp>
        <p:nvSpPr>
          <p:cNvPr id="3" name="Объект 2"/>
          <p:cNvSpPr>
            <a:spLocks noGrp="1"/>
          </p:cNvSpPr>
          <p:nvPr>
            <p:ph idx="1"/>
          </p:nvPr>
        </p:nvSpPr>
        <p:spPr>
          <a:xfrm>
            <a:off x="0" y="1124744"/>
            <a:ext cx="9144000" cy="5616624"/>
          </a:xfrm>
        </p:spPr>
        <p:txBody>
          <a:bodyPr>
            <a:normAutofit fontScale="70000" lnSpcReduction="20000"/>
          </a:bodyPr>
          <a:lstStyle/>
          <a:p>
            <a:r>
              <a:rPr lang="ru-RU" b="1" i="1" dirty="0" err="1"/>
              <a:t>деконцентрация</a:t>
            </a:r>
            <a:r>
              <a:rPr lang="ru-RU" dirty="0"/>
              <a:t> </a:t>
            </a:r>
            <a:r>
              <a:rPr lang="ru-RU" b="1" dirty="0"/>
              <a:t>-</a:t>
            </a:r>
            <a:r>
              <a:rPr lang="ru-RU" dirty="0"/>
              <a:t> передача полномочий на места, но не местным органам власти, а подразделениям центральной власти (например, органам координации межрегионального развития в пределах экономических районов, органам управления программами межрегионального развития), контроль за которыми осуществляется дисциплинарными и финансовыми методами; </a:t>
            </a:r>
          </a:p>
          <a:p>
            <a:r>
              <a:rPr lang="ru-RU" b="1" i="1" dirty="0"/>
              <a:t>функциональная децентрализация управления</a:t>
            </a:r>
            <a:r>
              <a:rPr lang="ru-RU" dirty="0"/>
              <a:t> между разными уровнями власти и управления (то есть передача полномочий от центральных органов власти местному самоуправлению; межмуниципальное сотрудничество; трансграничное сотрудничество); </a:t>
            </a:r>
          </a:p>
          <a:p>
            <a:r>
              <a:rPr lang="ru-RU" b="1" i="1" dirty="0" err="1"/>
              <a:t>дерегуляция</a:t>
            </a:r>
            <a:r>
              <a:rPr lang="ru-RU" dirty="0"/>
              <a:t> </a:t>
            </a:r>
            <a:r>
              <a:rPr lang="ru-RU" b="1" dirty="0"/>
              <a:t>-</a:t>
            </a:r>
            <a:r>
              <a:rPr lang="ru-RU" dirty="0"/>
              <a:t> делегирование функций власти и управления рыночным, </a:t>
            </a:r>
            <a:r>
              <a:rPr lang="ru-RU" dirty="0" err="1"/>
              <a:t>квазирыночным</a:t>
            </a:r>
            <a:r>
              <a:rPr lang="ru-RU" dirty="0"/>
              <a:t>, неправительственным </a:t>
            </a:r>
            <a:r>
              <a:rPr lang="ru-RU" dirty="0" err="1"/>
              <a:t>саморегулівним</a:t>
            </a:r>
            <a:r>
              <a:rPr lang="ru-RU" dirty="0"/>
              <a:t> структурам в частности и на региональный уровень; </a:t>
            </a:r>
          </a:p>
          <a:p>
            <a:r>
              <a:rPr lang="ru-RU" b="1" i="1" dirty="0" err="1"/>
              <a:t>сетизация</a:t>
            </a:r>
            <a:r>
              <a:rPr lang="ru-RU" b="1" i="1" dirty="0"/>
              <a:t> (</a:t>
            </a:r>
            <a:r>
              <a:rPr lang="ru-RU" b="1" i="1" dirty="0" err="1"/>
              <a:t>деиерархизация</a:t>
            </a:r>
            <a:r>
              <a:rPr lang="ru-RU" b="1" i="1" dirty="0"/>
              <a:t>, кластеризация)</a:t>
            </a:r>
            <a:r>
              <a:rPr lang="ru-RU" dirty="0"/>
              <a:t> - создание условий для объединения на основе долгосрочных соглашений стойких формирований, которые в экономической сфере на основе использования своих компетенций реализуют цепочки создания стоимостей с целью повышения собственной конкурентоспособности и предложения рынку уникального продукта.</a:t>
            </a:r>
          </a:p>
          <a:p>
            <a:endParaRPr lang="ru-RU" dirty="0"/>
          </a:p>
        </p:txBody>
      </p:sp>
    </p:spTree>
    <p:extLst>
      <p:ext uri="{BB962C8B-B14F-4D97-AF65-F5344CB8AC3E}">
        <p14:creationId xmlns:p14="http://schemas.microsoft.com/office/powerpoint/2010/main" val="3231887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980728"/>
          </a:xfrm>
        </p:spPr>
        <p:txBody>
          <a:bodyPr>
            <a:normAutofit fontScale="90000"/>
          </a:bodyPr>
          <a:lstStyle/>
          <a:p>
            <a:r>
              <a:rPr lang="uk-UA" dirty="0"/>
              <a:t>Структура трансграничного нанотехнологічного кластера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02359313"/>
              </p:ext>
            </p:extLst>
          </p:nvPr>
        </p:nvGraphicFramePr>
        <p:xfrm>
          <a:off x="-4" y="1124744"/>
          <a:ext cx="9108508" cy="5821680"/>
        </p:xfrm>
        <a:graphic>
          <a:graphicData uri="http://schemas.openxmlformats.org/drawingml/2006/table">
            <a:tbl>
              <a:tblPr>
                <a:tableStyleId>{5C22544A-7EE6-4342-B048-85BDC9FD1C3A}</a:tableStyleId>
              </a:tblPr>
              <a:tblGrid>
                <a:gridCol w="1141338"/>
                <a:gridCol w="1030105"/>
                <a:gridCol w="913433"/>
                <a:gridCol w="1624956"/>
                <a:gridCol w="1478057"/>
                <a:gridCol w="1478057"/>
                <a:gridCol w="1442562"/>
              </a:tblGrid>
              <a:tr h="859446">
                <a:tc>
                  <a:txBody>
                    <a:bodyPr/>
                    <a:lstStyle/>
                    <a:p>
                      <a:pPr algn="ctr">
                        <a:spcAft>
                          <a:spcPts val="0"/>
                        </a:spcAft>
                      </a:pPr>
                      <a:r>
                        <a:rPr lang="uk-UA" sz="1400" dirty="0">
                          <a:effectLst/>
                        </a:rPr>
                        <a:t>Організація-учасник</a:t>
                      </a:r>
                      <a:endParaRPr lang="ru-RU" sz="1400" dirty="0">
                        <a:effectLst/>
                        <a:latin typeface="Times New Roman"/>
                        <a:ea typeface="Times New Roman"/>
                      </a:endParaRPr>
                    </a:p>
                  </a:txBody>
                  <a:tcPr marL="15240" marR="15240" marT="0" marB="0"/>
                </a:tc>
                <a:tc>
                  <a:txBody>
                    <a:bodyPr/>
                    <a:lstStyle/>
                    <a:p>
                      <a:pPr algn="ctr">
                        <a:spcAft>
                          <a:spcPts val="0"/>
                        </a:spcAft>
                      </a:pPr>
                      <a:r>
                        <a:rPr lang="uk-UA" sz="1400">
                          <a:effectLst/>
                        </a:rPr>
                        <a:t>Бєлгородський державний університет</a:t>
                      </a:r>
                      <a:endParaRPr lang="ru-RU" sz="1400">
                        <a:effectLst/>
                      </a:endParaRPr>
                    </a:p>
                    <a:p>
                      <a:pPr algn="ctr">
                        <a:spcAft>
                          <a:spcPts val="0"/>
                        </a:spcAft>
                      </a:pPr>
                      <a:r>
                        <a:rPr lang="uk-UA" sz="1400">
                          <a:effectLst/>
                        </a:rPr>
                        <a:t>( Росія )</a:t>
                      </a:r>
                      <a:endParaRPr lang="ru-RU" sz="1400">
                        <a:effectLst/>
                        <a:latin typeface="Times New Roman"/>
                        <a:ea typeface="Times New Roman"/>
                      </a:endParaRPr>
                    </a:p>
                  </a:txBody>
                  <a:tcPr marL="15240" marR="15240" marT="0" marB="0"/>
                </a:tc>
                <a:tc>
                  <a:txBody>
                    <a:bodyPr/>
                    <a:lstStyle/>
                    <a:p>
                      <a:pPr algn="ctr">
                        <a:spcAft>
                          <a:spcPts val="0"/>
                        </a:spcAft>
                      </a:pPr>
                      <a:r>
                        <a:rPr lang="uk-UA" sz="1400">
                          <a:effectLst/>
                        </a:rPr>
                        <a:t>Луганський НУ ім. Т.Шевченка</a:t>
                      </a:r>
                      <a:endParaRPr lang="ru-RU" sz="1400">
                        <a:effectLst/>
                        <a:latin typeface="Times New Roman"/>
                        <a:ea typeface="Times New Roman"/>
                      </a:endParaRPr>
                    </a:p>
                  </a:txBody>
                  <a:tcPr marL="15240" marR="15240" marT="0" marB="0"/>
                </a:tc>
                <a:tc>
                  <a:txBody>
                    <a:bodyPr/>
                    <a:lstStyle/>
                    <a:p>
                      <a:pPr algn="ctr">
                        <a:spcAft>
                          <a:spcPts val="0"/>
                        </a:spcAft>
                      </a:pPr>
                      <a:r>
                        <a:rPr lang="uk-UA" sz="1400">
                          <a:effectLst/>
                        </a:rPr>
                        <a:t>Донецький ФТІ НАН України</a:t>
                      </a:r>
                      <a:endParaRPr lang="ru-RU" sz="1400">
                        <a:effectLst/>
                        <a:latin typeface="Times New Roman"/>
                        <a:ea typeface="Times New Roman"/>
                      </a:endParaRPr>
                    </a:p>
                  </a:txBody>
                  <a:tcPr marL="15240" marR="15240" marT="0" marB="0"/>
                </a:tc>
                <a:tc>
                  <a:txBody>
                    <a:bodyPr/>
                    <a:lstStyle/>
                    <a:p>
                      <a:pPr algn="ctr">
                        <a:spcAft>
                          <a:spcPts val="0"/>
                        </a:spcAft>
                      </a:pPr>
                      <a:r>
                        <a:rPr lang="uk-UA" sz="1400">
                          <a:effectLst/>
                        </a:rPr>
                        <a:t>Південний федеральний університет (Росія)</a:t>
                      </a:r>
                      <a:endParaRPr lang="ru-RU" sz="1400">
                        <a:effectLst/>
                        <a:latin typeface="Times New Roman"/>
                        <a:ea typeface="Times New Roman"/>
                      </a:endParaRPr>
                    </a:p>
                  </a:txBody>
                  <a:tcPr marL="15240" marR="15240" marT="0" marB="0"/>
                </a:tc>
                <a:tc>
                  <a:txBody>
                    <a:bodyPr/>
                    <a:lstStyle/>
                    <a:p>
                      <a:pPr algn="ctr">
                        <a:spcAft>
                          <a:spcPts val="0"/>
                        </a:spcAft>
                      </a:pPr>
                      <a:r>
                        <a:rPr lang="uk-UA" sz="1400">
                          <a:effectLst/>
                        </a:rPr>
                        <a:t>Донецький національний університет</a:t>
                      </a:r>
                      <a:endParaRPr lang="ru-RU" sz="1400">
                        <a:effectLst/>
                        <a:latin typeface="Times New Roman"/>
                        <a:ea typeface="Times New Roman"/>
                      </a:endParaRPr>
                    </a:p>
                  </a:txBody>
                  <a:tcPr marL="15240" marR="15240" marT="0" marB="0"/>
                </a:tc>
                <a:tc>
                  <a:txBody>
                    <a:bodyPr/>
                    <a:lstStyle/>
                    <a:p>
                      <a:pPr algn="ctr">
                        <a:spcAft>
                          <a:spcPts val="0"/>
                        </a:spcAft>
                      </a:pPr>
                      <a:r>
                        <a:rPr lang="uk-UA" sz="1400">
                          <a:effectLst/>
                        </a:rPr>
                        <a:t>Інститут економіки промисловості НАН України</a:t>
                      </a:r>
                      <a:endParaRPr lang="ru-RU" sz="1400">
                        <a:effectLst/>
                        <a:latin typeface="Times New Roman"/>
                        <a:ea typeface="Times New Roman"/>
                      </a:endParaRPr>
                    </a:p>
                  </a:txBody>
                  <a:tcPr marL="15240" marR="15240" marT="0" marB="0"/>
                </a:tc>
              </a:tr>
              <a:tr h="2173560">
                <a:tc>
                  <a:txBody>
                    <a:bodyPr/>
                    <a:lstStyle/>
                    <a:p>
                      <a:pPr algn="just">
                        <a:spcAft>
                          <a:spcPts val="0"/>
                        </a:spcAft>
                      </a:pPr>
                      <a:r>
                        <a:rPr lang="uk-UA" sz="1200">
                          <a:effectLst/>
                        </a:rPr>
                        <a:t>Підрозділи</a:t>
                      </a:r>
                      <a:endParaRPr lang="ru-RU" sz="1200">
                        <a:effectLst/>
                        <a:latin typeface="Times New Roman"/>
                        <a:ea typeface="Times New Roman"/>
                      </a:endParaRPr>
                    </a:p>
                  </a:txBody>
                  <a:tcPr marL="15240" marR="15240" marT="0" marB="0"/>
                </a:tc>
                <a:tc>
                  <a:txBody>
                    <a:bodyPr/>
                    <a:lstStyle/>
                    <a:p>
                      <a:pPr>
                        <a:spcAft>
                          <a:spcPts val="0"/>
                        </a:spcAft>
                      </a:pPr>
                      <a:r>
                        <a:rPr lang="uk-UA" sz="1200">
                          <a:effectLst/>
                        </a:rPr>
                        <a:t>1. Фізичний факультет</a:t>
                      </a:r>
                      <a:endParaRPr lang="ru-RU" sz="1200">
                        <a:effectLst/>
                      </a:endParaRPr>
                    </a:p>
                    <a:p>
                      <a:pPr>
                        <a:spcAft>
                          <a:spcPts val="0"/>
                        </a:spcAft>
                      </a:pPr>
                      <a:r>
                        <a:rPr lang="uk-UA" sz="1200">
                          <a:effectLst/>
                        </a:rPr>
                        <a:t>2. Центр наноструктурних матеріалів і  покриттів</a:t>
                      </a:r>
                      <a:endParaRPr lang="ru-RU" sz="1200">
                        <a:effectLst/>
                      </a:endParaRPr>
                    </a:p>
                    <a:p>
                      <a:pPr>
                        <a:spcAft>
                          <a:spcPts val="0"/>
                        </a:spcAft>
                      </a:pPr>
                      <a:r>
                        <a:rPr lang="uk-UA" sz="1200">
                          <a:effectLst/>
                        </a:rPr>
                        <a:t>3. Бізнес-інкубатор</a:t>
                      </a:r>
                      <a:endParaRPr lang="ru-RU" sz="1200">
                        <a:effectLst/>
                        <a:latin typeface="Times New Roman"/>
                        <a:ea typeface="Times New Roman"/>
                      </a:endParaRPr>
                    </a:p>
                  </a:txBody>
                  <a:tcPr marL="15240" marR="15240" marT="0" marB="0"/>
                </a:tc>
                <a:tc>
                  <a:txBody>
                    <a:bodyPr/>
                    <a:lstStyle/>
                    <a:p>
                      <a:pPr>
                        <a:spcAft>
                          <a:spcPts val="0"/>
                        </a:spcAft>
                      </a:pPr>
                      <a:r>
                        <a:rPr lang="uk-UA" sz="1200">
                          <a:effectLst/>
                        </a:rPr>
                        <a:t>1. Кафедра фізики.</a:t>
                      </a:r>
                      <a:endParaRPr lang="ru-RU" sz="1200">
                        <a:effectLst/>
                      </a:endParaRPr>
                    </a:p>
                    <a:p>
                      <a:pPr>
                        <a:spcAft>
                          <a:spcPts val="0"/>
                        </a:spcAft>
                      </a:pPr>
                      <a:r>
                        <a:rPr lang="uk-UA" sz="1200">
                          <a:effectLst/>
                        </a:rPr>
                        <a:t>2. Філія </a:t>
                      </a:r>
                      <a:endParaRPr lang="ru-RU" sz="1200">
                        <a:effectLst/>
                      </a:endParaRPr>
                    </a:p>
                    <a:p>
                      <a:pPr>
                        <a:spcAft>
                          <a:spcPts val="0"/>
                        </a:spcAft>
                      </a:pPr>
                      <a:r>
                        <a:rPr lang="uk-UA" sz="1200">
                          <a:effectLst/>
                        </a:rPr>
                        <a:t>ДонФТІ</a:t>
                      </a:r>
                      <a:endParaRPr lang="ru-RU" sz="1200">
                        <a:effectLst/>
                      </a:endParaRPr>
                    </a:p>
                    <a:p>
                      <a:pPr>
                        <a:spcAft>
                          <a:spcPts val="0"/>
                        </a:spcAft>
                      </a:pPr>
                      <a:r>
                        <a:rPr lang="uk-UA" sz="1200">
                          <a:effectLst/>
                        </a:rPr>
                        <a:t>3. Філія ІЕП</a:t>
                      </a:r>
                      <a:endParaRPr lang="ru-RU" sz="1200">
                        <a:effectLst/>
                      </a:endParaRPr>
                    </a:p>
                    <a:p>
                      <a:pPr>
                        <a:spcAft>
                          <a:spcPts val="0"/>
                        </a:spcAft>
                      </a:pPr>
                      <a:r>
                        <a:rPr lang="uk-UA" sz="1200">
                          <a:effectLst/>
                        </a:rPr>
                        <a:t>4. Бізнес-інкубатор (проект)</a:t>
                      </a:r>
                      <a:endParaRPr lang="ru-RU" sz="1200">
                        <a:effectLst/>
                        <a:latin typeface="Times New Roman"/>
                        <a:ea typeface="Times New Roman"/>
                      </a:endParaRPr>
                    </a:p>
                  </a:txBody>
                  <a:tcPr marL="15240" marR="15240" marT="0" marB="0"/>
                </a:tc>
                <a:tc>
                  <a:txBody>
                    <a:bodyPr/>
                    <a:lstStyle/>
                    <a:p>
                      <a:pPr>
                        <a:spcAft>
                          <a:spcPts val="0"/>
                        </a:spcAft>
                      </a:pPr>
                      <a:r>
                        <a:rPr lang="uk-UA" sz="1200" dirty="0">
                          <a:effectLst/>
                        </a:rPr>
                        <a:t>1. Відділи: фізики високих тисків і перспективних технологій; </a:t>
                      </a:r>
                      <a:endParaRPr lang="ru-RU" sz="1200" dirty="0">
                        <a:effectLst/>
                      </a:endParaRPr>
                    </a:p>
                    <a:p>
                      <a:pPr>
                        <a:spcAft>
                          <a:spcPts val="0"/>
                        </a:spcAft>
                      </a:pPr>
                      <a:r>
                        <a:rPr lang="uk-UA" sz="1200" dirty="0">
                          <a:effectLst/>
                        </a:rPr>
                        <a:t>фізичного матеріалознавства;</a:t>
                      </a:r>
                      <a:endParaRPr lang="ru-RU" sz="1200" dirty="0">
                        <a:effectLst/>
                      </a:endParaRPr>
                    </a:p>
                    <a:p>
                      <a:pPr>
                        <a:spcAft>
                          <a:spcPts val="0"/>
                        </a:spcAft>
                      </a:pPr>
                      <a:r>
                        <a:rPr lang="uk-UA" sz="1200" dirty="0">
                          <a:effectLst/>
                        </a:rPr>
                        <a:t>теорії магнетизму й фазових переходів;</a:t>
                      </a:r>
                      <a:endParaRPr lang="ru-RU" sz="1200" dirty="0">
                        <a:effectLst/>
                      </a:endParaRPr>
                    </a:p>
                    <a:p>
                      <a:pPr>
                        <a:spcAft>
                          <a:spcPts val="0"/>
                        </a:spcAft>
                      </a:pPr>
                      <a:r>
                        <a:rPr lang="uk-UA" sz="1200" dirty="0">
                          <a:effectLst/>
                        </a:rPr>
                        <a:t>Низькотемпературного магнетизму й радіоспектроскопії при високих тисках</a:t>
                      </a:r>
                      <a:endParaRPr lang="ru-RU" sz="1200" dirty="0">
                        <a:effectLst/>
                        <a:latin typeface="Times New Roman"/>
                        <a:ea typeface="Times New Roman"/>
                      </a:endParaRPr>
                    </a:p>
                  </a:txBody>
                  <a:tcPr marL="15240" marR="15240" marT="0" marB="0"/>
                </a:tc>
                <a:tc>
                  <a:txBody>
                    <a:bodyPr/>
                    <a:lstStyle/>
                    <a:p>
                      <a:pPr>
                        <a:spcAft>
                          <a:spcPts val="0"/>
                        </a:spcAft>
                      </a:pPr>
                      <a:r>
                        <a:rPr lang="uk-UA" sz="1200">
                          <a:effectLst/>
                        </a:rPr>
                        <a:t>1. Інститут фізики</a:t>
                      </a:r>
                      <a:endParaRPr lang="ru-RU" sz="1200">
                        <a:effectLst/>
                        <a:latin typeface="Times New Roman"/>
                        <a:ea typeface="Times New Roman"/>
                      </a:endParaRPr>
                    </a:p>
                  </a:txBody>
                  <a:tcPr marL="15240" marR="15240" marT="0" marB="0"/>
                </a:tc>
                <a:tc>
                  <a:txBody>
                    <a:bodyPr/>
                    <a:lstStyle/>
                    <a:p>
                      <a:pPr>
                        <a:spcAft>
                          <a:spcPts val="0"/>
                        </a:spcAft>
                      </a:pPr>
                      <a:r>
                        <a:rPr lang="uk-UA" sz="1200" dirty="0">
                          <a:effectLst/>
                        </a:rPr>
                        <a:t>1. Фізичний факультет</a:t>
                      </a:r>
                      <a:endParaRPr lang="ru-RU" sz="1200" dirty="0">
                        <a:effectLst/>
                        <a:latin typeface="Times New Roman"/>
                        <a:ea typeface="Times New Roman"/>
                      </a:endParaRPr>
                    </a:p>
                  </a:txBody>
                  <a:tcPr marL="15240" marR="15240" marT="0" marB="0"/>
                </a:tc>
                <a:tc>
                  <a:txBody>
                    <a:bodyPr/>
                    <a:lstStyle/>
                    <a:p>
                      <a:pPr>
                        <a:spcAft>
                          <a:spcPts val="0"/>
                        </a:spcAft>
                      </a:pPr>
                      <a:r>
                        <a:rPr lang="uk-UA" sz="1200" dirty="0">
                          <a:effectLst/>
                        </a:rPr>
                        <a:t>1. Відділ проблем регуляторної політики та розвитку підприємництва</a:t>
                      </a:r>
                      <a:endParaRPr lang="ru-RU" sz="1200" dirty="0">
                        <a:effectLst/>
                        <a:latin typeface="Times New Roman"/>
                        <a:ea typeface="Times New Roman"/>
                      </a:endParaRPr>
                    </a:p>
                  </a:txBody>
                  <a:tcPr marL="15240" marR="15240" marT="0" marB="0"/>
                </a:tc>
              </a:tr>
              <a:tr h="1275144">
                <a:tc>
                  <a:txBody>
                    <a:bodyPr/>
                    <a:lstStyle/>
                    <a:p>
                      <a:pPr algn="just">
                        <a:spcAft>
                          <a:spcPts val="0"/>
                        </a:spcAft>
                      </a:pPr>
                      <a:r>
                        <a:rPr lang="uk-UA" sz="1200">
                          <a:effectLst/>
                        </a:rPr>
                        <a:t>Взаємодоповнююче устаткування</a:t>
                      </a:r>
                      <a:endParaRPr lang="ru-RU" sz="1200">
                        <a:effectLst/>
                        <a:latin typeface="Times New Roman"/>
                        <a:ea typeface="Times New Roman"/>
                      </a:endParaRPr>
                    </a:p>
                  </a:txBody>
                  <a:tcPr marL="15240" marR="15240" marT="0" marB="0"/>
                </a:tc>
                <a:tc>
                  <a:txBody>
                    <a:bodyPr/>
                    <a:lstStyle/>
                    <a:p>
                      <a:pPr algn="just">
                        <a:spcAft>
                          <a:spcPts val="0"/>
                        </a:spcAft>
                      </a:pPr>
                      <a:r>
                        <a:rPr lang="uk-UA" sz="1200">
                          <a:effectLst/>
                        </a:rPr>
                        <a:t>Електронно-скануючі й атомно-силові мікроскопи та ін.</a:t>
                      </a:r>
                      <a:endParaRPr lang="ru-RU" sz="1200">
                        <a:effectLst/>
                        <a:latin typeface="Times New Roman"/>
                        <a:ea typeface="Times New Roman"/>
                      </a:endParaRPr>
                    </a:p>
                  </a:txBody>
                  <a:tcPr marL="15240" marR="15240" marT="0" marB="0"/>
                </a:tc>
                <a:tc>
                  <a:txBody>
                    <a:bodyPr/>
                    <a:lstStyle/>
                    <a:p>
                      <a:pPr>
                        <a:spcAft>
                          <a:spcPts val="0"/>
                        </a:spcAft>
                      </a:pPr>
                      <a:r>
                        <a:rPr lang="uk-UA" sz="1200">
                          <a:effectLst/>
                        </a:rPr>
                        <a:t>1. Дифрактометр рентгенівський </a:t>
                      </a:r>
                      <a:br>
                        <a:rPr lang="uk-UA" sz="1200">
                          <a:effectLst/>
                        </a:rPr>
                      </a:br>
                      <a:r>
                        <a:rPr lang="uk-UA" sz="1200">
                          <a:effectLst/>
                        </a:rPr>
                        <a:t>ДРОН - 3.0</a:t>
                      </a:r>
                      <a:endParaRPr lang="ru-RU" sz="1200">
                        <a:effectLst/>
                      </a:endParaRPr>
                    </a:p>
                    <a:p>
                      <a:pPr>
                        <a:spcAft>
                          <a:spcPts val="0"/>
                        </a:spcAft>
                      </a:pPr>
                      <a:r>
                        <a:rPr lang="uk-UA" sz="1200">
                          <a:effectLst/>
                        </a:rPr>
                        <a:t>2. Еліпсометр</a:t>
                      </a:r>
                      <a:endParaRPr lang="ru-RU" sz="1200">
                        <a:effectLst/>
                        <a:latin typeface="Times New Roman"/>
                        <a:ea typeface="Times New Roman"/>
                      </a:endParaRPr>
                    </a:p>
                  </a:txBody>
                  <a:tcPr marL="15240" marR="15240" marT="0" marB="0"/>
                </a:tc>
                <a:tc>
                  <a:txBody>
                    <a:bodyPr/>
                    <a:lstStyle/>
                    <a:p>
                      <a:pPr>
                        <a:spcAft>
                          <a:spcPts val="0"/>
                        </a:spcAft>
                      </a:pPr>
                      <a:r>
                        <a:rPr lang="uk-UA" sz="1200">
                          <a:effectLst/>
                        </a:rPr>
                        <a:t>1. Установка PPMS-9</a:t>
                      </a:r>
                      <a:endParaRPr lang="ru-RU" sz="1200">
                        <a:effectLst/>
                      </a:endParaRPr>
                    </a:p>
                    <a:p>
                      <a:pPr>
                        <a:spcAft>
                          <a:spcPts val="0"/>
                        </a:spcAft>
                      </a:pPr>
                      <a:r>
                        <a:rPr lang="uk-UA" sz="1200">
                          <a:effectLst/>
                        </a:rPr>
                        <a:t>2. Електронний мікроскоп - АМ-200</a:t>
                      </a:r>
                      <a:endParaRPr lang="ru-RU" sz="1200">
                        <a:effectLst/>
                      </a:endParaRPr>
                    </a:p>
                    <a:p>
                      <a:pPr>
                        <a:spcAft>
                          <a:spcPts val="0"/>
                        </a:spcAft>
                      </a:pPr>
                      <a:r>
                        <a:rPr lang="uk-UA" sz="1200">
                          <a:effectLst/>
                        </a:rPr>
                        <a:t>3. Пілотна лінія з виробництва наноматеріалів та ін.</a:t>
                      </a:r>
                      <a:endParaRPr lang="ru-RU" sz="1200">
                        <a:effectLst/>
                        <a:latin typeface="Times New Roman"/>
                        <a:ea typeface="Times New Roman"/>
                      </a:endParaRPr>
                    </a:p>
                  </a:txBody>
                  <a:tcPr marL="15240" marR="15240" marT="0" marB="0"/>
                </a:tc>
                <a:tc>
                  <a:txBody>
                    <a:bodyPr/>
                    <a:lstStyle/>
                    <a:p>
                      <a:pPr>
                        <a:spcAft>
                          <a:spcPts val="0"/>
                        </a:spcAft>
                      </a:pPr>
                      <a:r>
                        <a:rPr lang="uk-UA" sz="1200">
                          <a:effectLst/>
                        </a:rPr>
                        <a:t> </a:t>
                      </a:r>
                      <a:endParaRPr lang="ru-RU" sz="1200">
                        <a:effectLst/>
                        <a:latin typeface="Times New Roman"/>
                        <a:ea typeface="Times New Roman"/>
                      </a:endParaRPr>
                    </a:p>
                  </a:txBody>
                  <a:tcPr marL="15240" marR="15240" marT="0" marB="0"/>
                </a:tc>
                <a:tc>
                  <a:txBody>
                    <a:bodyPr/>
                    <a:lstStyle/>
                    <a:p>
                      <a:pPr>
                        <a:spcAft>
                          <a:spcPts val="0"/>
                        </a:spcAft>
                      </a:pPr>
                      <a:r>
                        <a:rPr lang="uk-UA" sz="1200">
                          <a:effectLst/>
                        </a:rPr>
                        <a:t> </a:t>
                      </a:r>
                      <a:endParaRPr lang="ru-RU" sz="1200">
                        <a:effectLst/>
                        <a:latin typeface="Times New Roman"/>
                        <a:ea typeface="Times New Roman"/>
                      </a:endParaRPr>
                    </a:p>
                  </a:txBody>
                  <a:tcPr marL="15240" marR="15240" marT="0" marB="0"/>
                </a:tc>
                <a:tc>
                  <a:txBody>
                    <a:bodyPr/>
                    <a:lstStyle/>
                    <a:p>
                      <a:pPr>
                        <a:spcAft>
                          <a:spcPts val="0"/>
                        </a:spcAft>
                      </a:pPr>
                      <a:r>
                        <a:rPr lang="uk-UA" sz="1200" dirty="0" err="1">
                          <a:effectLst/>
                        </a:rPr>
                        <a:t>Оргпроектування</a:t>
                      </a:r>
                      <a:endParaRPr lang="ru-RU" sz="1200" dirty="0">
                        <a:effectLst/>
                        <a:latin typeface="Times New Roman"/>
                        <a:ea typeface="Times New Roman"/>
                      </a:endParaRPr>
                    </a:p>
                  </a:txBody>
                  <a:tcPr marL="15240" marR="15240" marT="0" marB="0"/>
                </a:tc>
              </a:tr>
              <a:tr h="859446">
                <a:tc>
                  <a:txBody>
                    <a:bodyPr/>
                    <a:lstStyle/>
                    <a:p>
                      <a:pPr algn="just">
                        <a:spcAft>
                          <a:spcPts val="0"/>
                        </a:spcAft>
                      </a:pPr>
                      <a:r>
                        <a:rPr lang="uk-UA" sz="1400">
                          <a:effectLst/>
                        </a:rPr>
                        <a:t>Результати взаємодії в рамках кластера</a:t>
                      </a:r>
                      <a:endParaRPr lang="ru-RU" sz="1400">
                        <a:effectLst/>
                        <a:latin typeface="Times New Roman"/>
                        <a:ea typeface="Times New Roman"/>
                      </a:endParaRPr>
                    </a:p>
                  </a:txBody>
                  <a:tcPr marL="15240" marR="15240" marT="0" marB="0"/>
                </a:tc>
                <a:tc gridSpan="5">
                  <a:txBody>
                    <a:bodyPr/>
                    <a:lstStyle/>
                    <a:p>
                      <a:pPr algn="just">
                        <a:spcAft>
                          <a:spcPts val="0"/>
                        </a:spcAft>
                      </a:pPr>
                      <a:r>
                        <a:rPr lang="uk-UA" sz="1400">
                          <a:effectLst/>
                        </a:rPr>
                        <a:t>Одержання і впровадження в промисловість нанопорошків, наноплівок і нанодатчиків різних модифікацій.</a:t>
                      </a:r>
                      <a:endParaRPr lang="ru-RU" sz="1400">
                        <a:effectLst/>
                        <a:latin typeface="Times New Roman"/>
                        <a:ea typeface="Times New Roman"/>
                      </a:endParaRPr>
                    </a:p>
                  </a:txBody>
                  <a:tcPr marL="15240" marR="1524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spcAft>
                          <a:spcPts val="0"/>
                        </a:spcAft>
                      </a:pPr>
                      <a:r>
                        <a:rPr lang="uk-UA" sz="1400" dirty="0">
                          <a:effectLst/>
                        </a:rPr>
                        <a:t>Науково-методичний супровід трансферу та комерціалізації технологій</a:t>
                      </a:r>
                      <a:endParaRPr lang="ru-RU" sz="1400" dirty="0">
                        <a:effectLst/>
                        <a:latin typeface="Times New Roman"/>
                        <a:ea typeface="Times New Roman"/>
                      </a:endParaRPr>
                    </a:p>
                  </a:txBody>
                  <a:tcPr marL="15240" marR="15240" marT="0" marB="0"/>
                </a:tc>
              </a:tr>
            </a:tbl>
          </a:graphicData>
        </a:graphic>
      </p:graphicFrame>
    </p:spTree>
    <p:extLst>
      <p:ext uri="{BB962C8B-B14F-4D97-AF65-F5344CB8AC3E}">
        <p14:creationId xmlns:p14="http://schemas.microsoft.com/office/powerpoint/2010/main" val="564465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0728"/>
          </a:xfrm>
        </p:spPr>
        <p:txBody>
          <a:bodyPr>
            <a:normAutofit fontScale="90000"/>
          </a:bodyPr>
          <a:lstStyle/>
          <a:p>
            <a:r>
              <a:rPr lang="uk-UA" dirty="0"/>
              <a:t>Структура трансграничного кластера біотехнологій</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489479804"/>
              </p:ext>
            </p:extLst>
          </p:nvPr>
        </p:nvGraphicFramePr>
        <p:xfrm>
          <a:off x="2" y="980729"/>
          <a:ext cx="9143997" cy="7165383"/>
        </p:xfrm>
        <a:graphic>
          <a:graphicData uri="http://schemas.openxmlformats.org/drawingml/2006/table">
            <a:tbl>
              <a:tblPr>
                <a:tableStyleId>{5C22544A-7EE6-4342-B048-85BDC9FD1C3A}</a:tableStyleId>
              </a:tblPr>
              <a:tblGrid>
                <a:gridCol w="672903"/>
                <a:gridCol w="1457955"/>
                <a:gridCol w="1293469"/>
                <a:gridCol w="1462939"/>
                <a:gridCol w="761377"/>
                <a:gridCol w="1028046"/>
                <a:gridCol w="1009353"/>
                <a:gridCol w="1457955"/>
              </a:tblGrid>
              <a:tr h="906042">
                <a:tc>
                  <a:txBody>
                    <a:bodyPr/>
                    <a:lstStyle/>
                    <a:p>
                      <a:pPr algn="ctr">
                        <a:spcAft>
                          <a:spcPts val="0"/>
                        </a:spcAft>
                      </a:pPr>
                      <a:r>
                        <a:rPr lang="uk-UA" sz="1200" dirty="0">
                          <a:effectLst/>
                        </a:rPr>
                        <a:t>Організація-учасник</a:t>
                      </a:r>
                      <a:endParaRPr lang="ru-RU" sz="1200" dirty="0">
                        <a:effectLst/>
                        <a:latin typeface="Times New Roman"/>
                        <a:ea typeface="Times New Roman"/>
                      </a:endParaRPr>
                    </a:p>
                  </a:txBody>
                  <a:tcPr marL="11893" marR="11893" marT="0" marB="0"/>
                </a:tc>
                <a:tc>
                  <a:txBody>
                    <a:bodyPr/>
                    <a:lstStyle/>
                    <a:p>
                      <a:pPr algn="ctr">
                        <a:spcAft>
                          <a:spcPts val="0"/>
                        </a:spcAft>
                      </a:pPr>
                      <a:r>
                        <a:rPr lang="uk-UA" sz="1200">
                          <a:effectLst/>
                        </a:rPr>
                        <a:t>Бєлгородський державний університет </a:t>
                      </a:r>
                      <a:endParaRPr lang="ru-RU" sz="1200">
                        <a:effectLst/>
                      </a:endParaRPr>
                    </a:p>
                    <a:p>
                      <a:pPr algn="ctr">
                        <a:spcAft>
                          <a:spcPts val="0"/>
                        </a:spcAft>
                      </a:pPr>
                      <a:r>
                        <a:rPr lang="uk-UA" sz="1200">
                          <a:effectLst/>
                        </a:rPr>
                        <a:t>( Росія )</a:t>
                      </a:r>
                      <a:endParaRPr lang="ru-RU" sz="1200">
                        <a:effectLst/>
                        <a:latin typeface="Times New Roman"/>
                        <a:ea typeface="Times New Roman"/>
                      </a:endParaRPr>
                    </a:p>
                  </a:txBody>
                  <a:tcPr marL="11893" marR="11893" marT="0" marB="0"/>
                </a:tc>
                <a:tc>
                  <a:txBody>
                    <a:bodyPr/>
                    <a:lstStyle/>
                    <a:p>
                      <a:pPr algn="ctr">
                        <a:spcAft>
                          <a:spcPts val="0"/>
                        </a:spcAft>
                      </a:pPr>
                      <a:r>
                        <a:rPr lang="uk-UA" sz="1200">
                          <a:effectLst/>
                        </a:rPr>
                        <a:t>Луганський НУ ім. Т.Шевченка</a:t>
                      </a:r>
                      <a:endParaRPr lang="ru-RU" sz="1200">
                        <a:effectLst/>
                        <a:latin typeface="Times New Roman"/>
                        <a:ea typeface="Times New Roman"/>
                      </a:endParaRPr>
                    </a:p>
                  </a:txBody>
                  <a:tcPr marL="11893" marR="11893" marT="0" marB="0"/>
                </a:tc>
                <a:tc>
                  <a:txBody>
                    <a:bodyPr/>
                    <a:lstStyle/>
                    <a:p>
                      <a:pPr algn="ctr">
                        <a:spcAft>
                          <a:spcPts val="0"/>
                        </a:spcAft>
                      </a:pPr>
                      <a:r>
                        <a:rPr lang="uk-UA" sz="1200">
                          <a:effectLst/>
                        </a:rPr>
                        <a:t>Інститут невідкладної та відновлювальної хірургії ім.. В.К.Гусака НАМН України</a:t>
                      </a:r>
                      <a:endParaRPr lang="ru-RU" sz="1200">
                        <a:effectLst/>
                        <a:latin typeface="Times New Roman"/>
                        <a:ea typeface="Times New Roman"/>
                      </a:endParaRPr>
                    </a:p>
                  </a:txBody>
                  <a:tcPr marL="11893" marR="11893" marT="0" marB="0"/>
                </a:tc>
                <a:tc>
                  <a:txBody>
                    <a:bodyPr/>
                    <a:lstStyle/>
                    <a:p>
                      <a:pPr algn="ctr">
                        <a:spcAft>
                          <a:spcPts val="0"/>
                        </a:spcAft>
                      </a:pPr>
                      <a:r>
                        <a:rPr lang="uk-UA" sz="1200">
                          <a:effectLst/>
                        </a:rPr>
                        <a:t>Донецький державний медичний університет</a:t>
                      </a:r>
                      <a:endParaRPr lang="ru-RU" sz="1200">
                        <a:effectLst/>
                        <a:latin typeface="Times New Roman"/>
                        <a:ea typeface="Times New Roman"/>
                      </a:endParaRPr>
                    </a:p>
                  </a:txBody>
                  <a:tcPr marL="11893" marR="11893" marT="0" marB="0"/>
                </a:tc>
                <a:tc>
                  <a:txBody>
                    <a:bodyPr/>
                    <a:lstStyle/>
                    <a:p>
                      <a:pPr>
                        <a:spcAft>
                          <a:spcPts val="0"/>
                        </a:spcAft>
                      </a:pPr>
                      <a:r>
                        <a:rPr lang="uk-UA" sz="1200">
                          <a:effectLst/>
                        </a:rPr>
                        <a:t>Луганський державний медичний університет</a:t>
                      </a:r>
                      <a:endParaRPr lang="ru-RU" sz="1200">
                        <a:effectLst/>
                        <a:latin typeface="Times New Roman"/>
                        <a:ea typeface="Times New Roman"/>
                      </a:endParaRPr>
                    </a:p>
                  </a:txBody>
                  <a:tcPr marL="11893" marR="11893" marT="0" marB="0"/>
                </a:tc>
                <a:tc>
                  <a:txBody>
                    <a:bodyPr/>
                    <a:lstStyle/>
                    <a:p>
                      <a:pPr algn="ctr">
                        <a:spcAft>
                          <a:spcPts val="0"/>
                        </a:spcAft>
                      </a:pPr>
                      <a:r>
                        <a:rPr lang="uk-UA" sz="1200">
                          <a:effectLst/>
                        </a:rPr>
                        <a:t>Ростовський державний медичний  університет (Росія)</a:t>
                      </a:r>
                      <a:endParaRPr lang="ru-RU" sz="1200">
                        <a:effectLst/>
                        <a:latin typeface="Times New Roman"/>
                        <a:ea typeface="Times New Roman"/>
                      </a:endParaRPr>
                    </a:p>
                  </a:txBody>
                  <a:tcPr marL="11893" marR="11893" marT="0" marB="0"/>
                </a:tc>
                <a:tc>
                  <a:txBody>
                    <a:bodyPr/>
                    <a:lstStyle/>
                    <a:p>
                      <a:pPr algn="ctr">
                        <a:spcAft>
                          <a:spcPts val="0"/>
                        </a:spcAft>
                      </a:pPr>
                      <a:r>
                        <a:rPr lang="uk-UA" sz="1200" dirty="0">
                          <a:effectLst/>
                        </a:rPr>
                        <a:t>Інститут економіки промисловості НАН України</a:t>
                      </a:r>
                      <a:endParaRPr lang="ru-RU" sz="1200" dirty="0">
                        <a:effectLst/>
                        <a:latin typeface="Times New Roman"/>
                        <a:ea typeface="Times New Roman"/>
                      </a:endParaRPr>
                    </a:p>
                  </a:txBody>
                  <a:tcPr marL="11893" marR="11893" marT="0" marB="0"/>
                </a:tc>
              </a:tr>
              <a:tr h="2181943">
                <a:tc>
                  <a:txBody>
                    <a:bodyPr/>
                    <a:lstStyle/>
                    <a:p>
                      <a:pPr algn="just">
                        <a:spcAft>
                          <a:spcPts val="0"/>
                        </a:spcAft>
                      </a:pPr>
                      <a:r>
                        <a:rPr lang="uk-UA" sz="1200">
                          <a:effectLst/>
                        </a:rPr>
                        <a:t>Підрозділи</a:t>
                      </a:r>
                      <a:endParaRPr lang="ru-RU" sz="1200">
                        <a:effectLst/>
                        <a:latin typeface="Times New Roman"/>
                        <a:ea typeface="Times New Roman"/>
                      </a:endParaRPr>
                    </a:p>
                  </a:txBody>
                  <a:tcPr marL="11893" marR="11893" marT="0" marB="0"/>
                </a:tc>
                <a:tc>
                  <a:txBody>
                    <a:bodyPr/>
                    <a:lstStyle/>
                    <a:p>
                      <a:pPr algn="just">
                        <a:spcAft>
                          <a:spcPts val="0"/>
                        </a:spcAft>
                      </a:pPr>
                      <a:r>
                        <a:rPr lang="uk-UA" sz="1200">
                          <a:effectLst/>
                        </a:rPr>
                        <a:t>1.Медичний факультет</a:t>
                      </a:r>
                      <a:endParaRPr lang="ru-RU" sz="1200">
                        <a:effectLst/>
                      </a:endParaRPr>
                    </a:p>
                    <a:p>
                      <a:pPr>
                        <a:spcAft>
                          <a:spcPts val="0"/>
                        </a:spcAft>
                      </a:pPr>
                      <a:r>
                        <a:rPr lang="uk-UA" sz="1200">
                          <a:effectLst/>
                        </a:rPr>
                        <a:t>2.Науково –навчальний центр «Нано –та субмолекулярні технології в хімії та біології»</a:t>
                      </a:r>
                      <a:endParaRPr lang="ru-RU" sz="1200">
                        <a:effectLst/>
                      </a:endParaRPr>
                    </a:p>
                    <a:p>
                      <a:pPr>
                        <a:spcAft>
                          <a:spcPts val="0"/>
                        </a:spcAft>
                      </a:pPr>
                      <a:r>
                        <a:rPr lang="uk-UA" sz="1200">
                          <a:effectLst/>
                        </a:rPr>
                        <a:t>3.НДЛ профілактичної та відновлювальної медицини.</a:t>
                      </a:r>
                      <a:endParaRPr lang="ru-RU" sz="1200">
                        <a:effectLst/>
                        <a:latin typeface="Times New Roman"/>
                        <a:ea typeface="Times New Roman"/>
                      </a:endParaRPr>
                    </a:p>
                  </a:txBody>
                  <a:tcPr marL="11893" marR="11893" marT="0" marB="0"/>
                </a:tc>
                <a:tc>
                  <a:txBody>
                    <a:bodyPr/>
                    <a:lstStyle/>
                    <a:p>
                      <a:pPr>
                        <a:spcAft>
                          <a:spcPts val="0"/>
                        </a:spcAft>
                      </a:pPr>
                      <a:r>
                        <a:rPr lang="uk-UA" sz="1200">
                          <a:effectLst/>
                        </a:rPr>
                        <a:t>1. Кафедра анатомії та фізіології людини та тварин.</a:t>
                      </a:r>
                      <a:endParaRPr lang="ru-RU" sz="1200">
                        <a:effectLst/>
                      </a:endParaRPr>
                    </a:p>
                    <a:p>
                      <a:pPr>
                        <a:spcAft>
                          <a:spcPts val="0"/>
                        </a:spcAft>
                      </a:pPr>
                      <a:r>
                        <a:rPr lang="uk-UA" sz="1200">
                          <a:effectLst/>
                        </a:rPr>
                        <a:t>2. Кафедра лабораторної діагностики</a:t>
                      </a:r>
                      <a:endParaRPr lang="ru-RU" sz="1200">
                        <a:effectLst/>
                      </a:endParaRPr>
                    </a:p>
                    <a:p>
                      <a:pPr>
                        <a:spcAft>
                          <a:spcPts val="0"/>
                        </a:spcAft>
                      </a:pPr>
                      <a:r>
                        <a:rPr lang="uk-UA" sz="1200">
                          <a:effectLst/>
                        </a:rPr>
                        <a:t>3. Кафедра хімії та біохімії</a:t>
                      </a:r>
                      <a:endParaRPr lang="ru-RU" sz="1200">
                        <a:effectLst/>
                      </a:endParaRPr>
                    </a:p>
                    <a:p>
                      <a:pPr>
                        <a:spcAft>
                          <a:spcPts val="0"/>
                        </a:spcAft>
                      </a:pPr>
                      <a:r>
                        <a:rPr lang="uk-UA" sz="1200">
                          <a:effectLst/>
                        </a:rPr>
                        <a:t>4. Бізнес-інкубатор (проект)</a:t>
                      </a:r>
                      <a:endParaRPr lang="ru-RU" sz="1200">
                        <a:effectLst/>
                        <a:latin typeface="Times New Roman"/>
                        <a:ea typeface="Times New Roman"/>
                      </a:endParaRPr>
                    </a:p>
                  </a:txBody>
                  <a:tcPr marL="11893" marR="11893" marT="0" marB="0"/>
                </a:tc>
                <a:tc>
                  <a:txBody>
                    <a:bodyPr/>
                    <a:lstStyle/>
                    <a:p>
                      <a:pPr>
                        <a:spcAft>
                          <a:spcPts val="0"/>
                        </a:spcAft>
                      </a:pPr>
                      <a:r>
                        <a:rPr lang="uk-UA" sz="1200">
                          <a:effectLst/>
                        </a:rPr>
                        <a:t>1. Центр стовбурових клітин</a:t>
                      </a:r>
                      <a:endParaRPr lang="ru-RU" sz="1200">
                        <a:effectLst/>
                      </a:endParaRPr>
                    </a:p>
                    <a:p>
                      <a:pPr>
                        <a:spcAft>
                          <a:spcPts val="0"/>
                        </a:spcAft>
                      </a:pPr>
                      <a:r>
                        <a:rPr lang="uk-UA" sz="1200">
                          <a:effectLst/>
                        </a:rPr>
                        <a:t>2. Гематологічний центр</a:t>
                      </a:r>
                      <a:endParaRPr lang="ru-RU" sz="1200">
                        <a:effectLst/>
                      </a:endParaRPr>
                    </a:p>
                    <a:p>
                      <a:pPr>
                        <a:spcAft>
                          <a:spcPts val="0"/>
                        </a:spcAft>
                      </a:pPr>
                      <a:r>
                        <a:rPr lang="uk-UA" sz="1200">
                          <a:effectLst/>
                        </a:rPr>
                        <a:t> </a:t>
                      </a:r>
                      <a:endParaRPr lang="ru-RU" sz="1200">
                        <a:effectLst/>
                        <a:latin typeface="Times New Roman"/>
                        <a:ea typeface="Times New Roman"/>
                      </a:endParaRPr>
                    </a:p>
                  </a:txBody>
                  <a:tcPr marL="11893" marR="11893" marT="0" marB="0"/>
                </a:tc>
                <a:tc>
                  <a:txBody>
                    <a:bodyPr/>
                    <a:lstStyle/>
                    <a:p>
                      <a:pPr>
                        <a:spcAft>
                          <a:spcPts val="0"/>
                        </a:spcAft>
                      </a:pPr>
                      <a:r>
                        <a:rPr lang="uk-UA" sz="1200" dirty="0">
                          <a:effectLst/>
                        </a:rPr>
                        <a:t>Профільні факультети та кафедри</a:t>
                      </a:r>
                      <a:endParaRPr lang="ru-RU" sz="1200" dirty="0">
                        <a:effectLst/>
                        <a:latin typeface="Times New Roman"/>
                        <a:ea typeface="Times New Roman"/>
                      </a:endParaRPr>
                    </a:p>
                  </a:txBody>
                  <a:tcPr marL="11893" marR="11893" marT="0" marB="0"/>
                </a:tc>
                <a:tc>
                  <a:txBody>
                    <a:bodyPr/>
                    <a:lstStyle/>
                    <a:p>
                      <a:pPr>
                        <a:spcAft>
                          <a:spcPts val="0"/>
                        </a:spcAft>
                      </a:pPr>
                      <a:r>
                        <a:rPr lang="uk-UA" sz="1200">
                          <a:effectLst/>
                        </a:rPr>
                        <a:t>Профільні факультети та кафедри</a:t>
                      </a:r>
                      <a:endParaRPr lang="ru-RU" sz="1200">
                        <a:effectLst/>
                        <a:latin typeface="Times New Roman"/>
                        <a:ea typeface="Times New Roman"/>
                      </a:endParaRPr>
                    </a:p>
                  </a:txBody>
                  <a:tcPr marL="11893" marR="11893" marT="0" marB="0"/>
                </a:tc>
                <a:tc>
                  <a:txBody>
                    <a:bodyPr/>
                    <a:lstStyle/>
                    <a:p>
                      <a:pPr>
                        <a:spcAft>
                          <a:spcPts val="0"/>
                        </a:spcAft>
                      </a:pPr>
                      <a:r>
                        <a:rPr lang="uk-UA" sz="1200">
                          <a:effectLst/>
                        </a:rPr>
                        <a:t>Профільні факультети та кафедри</a:t>
                      </a:r>
                      <a:endParaRPr lang="ru-RU" sz="1200">
                        <a:effectLst/>
                        <a:latin typeface="Times New Roman"/>
                        <a:ea typeface="Times New Roman"/>
                      </a:endParaRPr>
                    </a:p>
                  </a:txBody>
                  <a:tcPr marL="11893" marR="11893" marT="0" marB="0"/>
                </a:tc>
                <a:tc>
                  <a:txBody>
                    <a:bodyPr/>
                    <a:lstStyle/>
                    <a:p>
                      <a:pPr>
                        <a:spcAft>
                          <a:spcPts val="0"/>
                        </a:spcAft>
                      </a:pPr>
                      <a:r>
                        <a:rPr lang="uk-UA" sz="1200">
                          <a:effectLst/>
                        </a:rPr>
                        <a:t>1. Відділ проблем регуляторної політики та розвитку підприємництва</a:t>
                      </a:r>
                      <a:endParaRPr lang="ru-RU" sz="1200">
                        <a:effectLst/>
                        <a:latin typeface="Times New Roman"/>
                        <a:ea typeface="Times New Roman"/>
                      </a:endParaRPr>
                    </a:p>
                  </a:txBody>
                  <a:tcPr marL="11893" marR="11893" marT="0" marB="0"/>
                </a:tc>
              </a:tr>
              <a:tr h="2867703">
                <a:tc>
                  <a:txBody>
                    <a:bodyPr/>
                    <a:lstStyle/>
                    <a:p>
                      <a:pPr algn="just">
                        <a:spcAft>
                          <a:spcPts val="0"/>
                        </a:spcAft>
                      </a:pPr>
                      <a:r>
                        <a:rPr lang="uk-UA" sz="1200">
                          <a:effectLst/>
                        </a:rPr>
                        <a:t>Взаємодоповнююче устаткування</a:t>
                      </a:r>
                      <a:endParaRPr lang="ru-RU" sz="1200">
                        <a:effectLst/>
                        <a:latin typeface="Times New Roman"/>
                        <a:ea typeface="Times New Roman"/>
                      </a:endParaRPr>
                    </a:p>
                  </a:txBody>
                  <a:tcPr marL="11893" marR="11893" marT="0" marB="0"/>
                </a:tc>
                <a:tc>
                  <a:txBody>
                    <a:bodyPr/>
                    <a:lstStyle/>
                    <a:p>
                      <a:pPr algn="just">
                        <a:spcAft>
                          <a:spcPts val="0"/>
                        </a:spcAft>
                      </a:pPr>
                      <a:r>
                        <a:rPr lang="uk-UA" sz="1200">
                          <a:effectLst/>
                        </a:rPr>
                        <a:t>Люмінісцентні мікроскопи та ін.</a:t>
                      </a:r>
                      <a:endParaRPr lang="ru-RU" sz="1200">
                        <a:effectLst/>
                        <a:latin typeface="Times New Roman"/>
                        <a:ea typeface="Times New Roman"/>
                      </a:endParaRPr>
                    </a:p>
                  </a:txBody>
                  <a:tcPr marL="11893" marR="11893" marT="0" marB="0"/>
                </a:tc>
                <a:tc>
                  <a:txBody>
                    <a:bodyPr/>
                    <a:lstStyle/>
                    <a:p>
                      <a:pPr>
                        <a:spcAft>
                          <a:spcPts val="0"/>
                        </a:spcAft>
                      </a:pPr>
                      <a:r>
                        <a:rPr lang="uk-UA" sz="1200">
                          <a:effectLst/>
                        </a:rPr>
                        <a:t>1.СО</a:t>
                      </a:r>
                      <a:r>
                        <a:rPr lang="uk-UA" sz="1200" baseline="-25000">
                          <a:effectLst/>
                        </a:rPr>
                        <a:t>2 </a:t>
                      </a:r>
                      <a:r>
                        <a:rPr lang="uk-UA" sz="1200">
                          <a:effectLst/>
                        </a:rPr>
                        <a:t>– інкубатор </a:t>
                      </a:r>
                      <a:r>
                        <a:rPr lang="en-US" sz="1200">
                          <a:effectLst/>
                        </a:rPr>
                        <a:t>HF</a:t>
                      </a:r>
                      <a:r>
                        <a:rPr lang="ru-RU" sz="1200">
                          <a:effectLst/>
                        </a:rPr>
                        <a:t> 151 </a:t>
                      </a:r>
                      <a:r>
                        <a:rPr lang="en-US" sz="1200">
                          <a:effectLst/>
                        </a:rPr>
                        <a:t>UV</a:t>
                      </a:r>
                      <a:r>
                        <a:rPr lang="ru-RU" sz="1200">
                          <a:effectLst/>
                        </a:rPr>
                        <a:t>.</a:t>
                      </a:r>
                    </a:p>
                    <a:p>
                      <a:pPr>
                        <a:spcAft>
                          <a:spcPts val="0"/>
                        </a:spcAft>
                      </a:pPr>
                      <a:r>
                        <a:rPr lang="uk-UA" sz="1200">
                          <a:effectLst/>
                        </a:rPr>
                        <a:t>2.Система для проведення імунофермен-тних досліджень </a:t>
                      </a:r>
                      <a:r>
                        <a:rPr lang="en-US" sz="1200">
                          <a:effectLst/>
                        </a:rPr>
                        <a:t>GDG Start Fax</a:t>
                      </a:r>
                      <a:r>
                        <a:rPr lang="ru-RU" sz="1200">
                          <a:effectLst/>
                        </a:rPr>
                        <a:t> 2100</a:t>
                      </a:r>
                      <a:r>
                        <a:rPr lang="uk-UA" sz="1200">
                          <a:effectLst/>
                        </a:rPr>
                        <a:t>.</a:t>
                      </a:r>
                      <a:endParaRPr lang="ru-RU" sz="1200">
                        <a:effectLst/>
                      </a:endParaRPr>
                    </a:p>
                    <a:p>
                      <a:pPr>
                        <a:spcAft>
                          <a:spcPts val="0"/>
                        </a:spcAft>
                      </a:pPr>
                      <a:r>
                        <a:rPr lang="uk-UA" sz="1200">
                          <a:effectLst/>
                        </a:rPr>
                        <a:t>3.Мікроскоп інвертований </a:t>
                      </a:r>
                      <a:r>
                        <a:rPr lang="en-US" sz="1200">
                          <a:effectLst/>
                        </a:rPr>
                        <a:t>EZ</a:t>
                      </a:r>
                      <a:r>
                        <a:rPr lang="ru-RU" sz="1200">
                          <a:effectLst/>
                        </a:rPr>
                        <a:t> – 135</a:t>
                      </a:r>
                      <a:r>
                        <a:rPr lang="uk-UA" sz="1200">
                          <a:effectLst/>
                        </a:rPr>
                        <a:t>.</a:t>
                      </a:r>
                      <a:endParaRPr lang="ru-RU" sz="1200">
                        <a:effectLst/>
                      </a:endParaRPr>
                    </a:p>
                    <a:p>
                      <a:pPr>
                        <a:spcAft>
                          <a:spcPts val="0"/>
                        </a:spcAft>
                      </a:pPr>
                      <a:r>
                        <a:rPr lang="uk-UA" sz="1200">
                          <a:effectLst/>
                        </a:rPr>
                        <a:t>4.Мікроскоп електронний – АМ -200.</a:t>
                      </a:r>
                      <a:endParaRPr lang="ru-RU" sz="1200">
                        <a:effectLst/>
                      </a:endParaRPr>
                    </a:p>
                    <a:p>
                      <a:pPr>
                        <a:spcAft>
                          <a:spcPts val="0"/>
                        </a:spcAft>
                      </a:pPr>
                      <a:r>
                        <a:rPr lang="uk-UA" sz="1200">
                          <a:effectLst/>
                        </a:rPr>
                        <a:t>5.Спектрофотометр інфрачервоний.  </a:t>
                      </a:r>
                      <a:endParaRPr lang="ru-RU" sz="1200">
                        <a:effectLst/>
                        <a:latin typeface="Times New Roman"/>
                        <a:ea typeface="Times New Roman"/>
                      </a:endParaRPr>
                    </a:p>
                  </a:txBody>
                  <a:tcPr marL="11893" marR="11893" marT="0" marB="0"/>
                </a:tc>
                <a:tc>
                  <a:txBody>
                    <a:bodyPr/>
                    <a:lstStyle/>
                    <a:p>
                      <a:pPr>
                        <a:spcAft>
                          <a:spcPts val="0"/>
                        </a:spcAft>
                      </a:pPr>
                      <a:r>
                        <a:rPr lang="uk-UA" sz="1200" dirty="0">
                          <a:effectLst/>
                        </a:rPr>
                        <a:t>1. Автоматичний </a:t>
                      </a:r>
                      <a:r>
                        <a:rPr lang="uk-UA" sz="1200" dirty="0" err="1">
                          <a:effectLst/>
                        </a:rPr>
                        <a:t>заморожувач</a:t>
                      </a:r>
                      <a:r>
                        <a:rPr lang="uk-UA" sz="1200" dirty="0">
                          <a:effectLst/>
                        </a:rPr>
                        <a:t> клітин</a:t>
                      </a:r>
                      <a:endParaRPr lang="ru-RU" sz="1200" dirty="0">
                        <a:effectLst/>
                      </a:endParaRPr>
                    </a:p>
                    <a:p>
                      <a:pPr>
                        <a:spcAft>
                          <a:spcPts val="0"/>
                        </a:spcAft>
                      </a:pPr>
                      <a:r>
                        <a:rPr lang="uk-UA" sz="1200" dirty="0">
                          <a:effectLst/>
                        </a:rPr>
                        <a:t>2. Кріостати</a:t>
                      </a:r>
                      <a:endParaRPr lang="ru-RU" sz="1200" dirty="0">
                        <a:effectLst/>
                      </a:endParaRPr>
                    </a:p>
                    <a:p>
                      <a:pPr>
                        <a:spcAft>
                          <a:spcPts val="0"/>
                        </a:spcAft>
                      </a:pPr>
                      <a:r>
                        <a:rPr lang="uk-UA" sz="1200" dirty="0">
                          <a:effectLst/>
                        </a:rPr>
                        <a:t>3. СО</a:t>
                      </a:r>
                      <a:r>
                        <a:rPr lang="uk-UA" sz="1200" baseline="-25000" dirty="0">
                          <a:effectLst/>
                        </a:rPr>
                        <a:t>2 </a:t>
                      </a:r>
                      <a:r>
                        <a:rPr lang="uk-UA" sz="1200" dirty="0">
                          <a:effectLst/>
                        </a:rPr>
                        <a:t>– інкубатори та ін</a:t>
                      </a:r>
                      <a:r>
                        <a:rPr lang="uk-UA" sz="1200" dirty="0" smtClean="0">
                          <a:effectLst/>
                        </a:rPr>
                        <a:t>.</a:t>
                      </a:r>
                      <a:endParaRPr lang="ru-RU" sz="1200" dirty="0">
                        <a:effectLst/>
                        <a:latin typeface="Times New Roman"/>
                        <a:ea typeface="Times New Roman"/>
                      </a:endParaRPr>
                    </a:p>
                  </a:txBody>
                  <a:tcPr marL="11893" marR="11893" marT="0" marB="0"/>
                </a:tc>
                <a:tc>
                  <a:txBody>
                    <a:bodyPr/>
                    <a:lstStyle/>
                    <a:p>
                      <a:pPr>
                        <a:spcAft>
                          <a:spcPts val="0"/>
                        </a:spcAft>
                      </a:pPr>
                      <a:r>
                        <a:rPr lang="uk-UA" sz="1200">
                          <a:effectLst/>
                        </a:rPr>
                        <a:t>1. Ламінарні шафи</a:t>
                      </a:r>
                      <a:endParaRPr lang="ru-RU" sz="1200">
                        <a:effectLst/>
                      </a:endParaRPr>
                    </a:p>
                    <a:p>
                      <a:pPr>
                        <a:spcAft>
                          <a:spcPts val="0"/>
                        </a:spcAft>
                      </a:pPr>
                      <a:r>
                        <a:rPr lang="uk-UA" sz="1200">
                          <a:effectLst/>
                        </a:rPr>
                        <a:t>2. Проточний цитофлюериметр.</a:t>
                      </a:r>
                      <a:endParaRPr lang="ru-RU" sz="1200">
                        <a:effectLst/>
                      </a:endParaRPr>
                    </a:p>
                    <a:p>
                      <a:pPr>
                        <a:spcAft>
                          <a:spcPts val="0"/>
                        </a:spcAft>
                      </a:pPr>
                      <a:r>
                        <a:rPr lang="uk-UA" sz="1200">
                          <a:effectLst/>
                        </a:rPr>
                        <a:t>3. Люмінісцентний мікроскоп.</a:t>
                      </a:r>
                      <a:endParaRPr lang="ru-RU" sz="1200">
                        <a:effectLst/>
                        <a:latin typeface="Times New Roman"/>
                        <a:ea typeface="Times New Roman"/>
                      </a:endParaRPr>
                    </a:p>
                  </a:txBody>
                  <a:tcPr marL="11893" marR="11893" marT="0" marB="0"/>
                </a:tc>
                <a:tc>
                  <a:txBody>
                    <a:bodyPr/>
                    <a:lstStyle/>
                    <a:p>
                      <a:pPr>
                        <a:spcAft>
                          <a:spcPts val="0"/>
                        </a:spcAft>
                      </a:pPr>
                      <a:r>
                        <a:rPr lang="uk-UA" sz="1200">
                          <a:effectLst/>
                        </a:rPr>
                        <a:t>1.Мікроскоп люмінесцентний Міс</a:t>
                      </a:r>
                      <a:r>
                        <a:rPr lang="en-US" sz="1200">
                          <a:effectLst/>
                        </a:rPr>
                        <a:t>ros</a:t>
                      </a:r>
                      <a:r>
                        <a:rPr lang="uk-UA" sz="1200">
                          <a:effectLst/>
                        </a:rPr>
                        <a:t> 300</a:t>
                      </a:r>
                      <a:r>
                        <a:rPr lang="en-US" sz="1200">
                          <a:effectLst/>
                        </a:rPr>
                        <a:t>MC</a:t>
                      </a:r>
                      <a:r>
                        <a:rPr lang="uk-UA" sz="1200">
                          <a:effectLst/>
                        </a:rPr>
                        <a:t>.</a:t>
                      </a:r>
                      <a:endParaRPr lang="ru-RU" sz="1200">
                        <a:effectLst/>
                      </a:endParaRPr>
                    </a:p>
                    <a:p>
                      <a:pPr>
                        <a:spcAft>
                          <a:spcPts val="0"/>
                        </a:spcAft>
                      </a:pPr>
                      <a:r>
                        <a:rPr lang="uk-UA" sz="1200">
                          <a:effectLst/>
                        </a:rPr>
                        <a:t>2.СО</a:t>
                      </a:r>
                      <a:r>
                        <a:rPr lang="uk-UA" sz="1200" baseline="-25000">
                          <a:effectLst/>
                        </a:rPr>
                        <a:t>2 </a:t>
                      </a:r>
                      <a:r>
                        <a:rPr lang="uk-UA" sz="1200">
                          <a:effectLst/>
                        </a:rPr>
                        <a:t>– інкубатор </a:t>
                      </a:r>
                      <a:r>
                        <a:rPr lang="en-US" sz="1200">
                          <a:effectLst/>
                        </a:rPr>
                        <a:t>HF</a:t>
                      </a:r>
                      <a:r>
                        <a:rPr lang="uk-UA" sz="1200">
                          <a:effectLst/>
                        </a:rPr>
                        <a:t> 151 </a:t>
                      </a:r>
                      <a:r>
                        <a:rPr lang="en-US" sz="1200">
                          <a:effectLst/>
                        </a:rPr>
                        <a:t>UV</a:t>
                      </a:r>
                      <a:r>
                        <a:rPr lang="uk-UA" sz="1200">
                          <a:effectLst/>
                        </a:rPr>
                        <a:t>.</a:t>
                      </a:r>
                      <a:endParaRPr lang="ru-RU" sz="1200">
                        <a:effectLst/>
                      </a:endParaRPr>
                    </a:p>
                    <a:p>
                      <a:pPr>
                        <a:spcAft>
                          <a:spcPts val="0"/>
                        </a:spcAft>
                      </a:pPr>
                      <a:r>
                        <a:rPr lang="uk-UA" sz="1200">
                          <a:effectLst/>
                        </a:rPr>
                        <a:t>3.Мікроскоп </a:t>
                      </a:r>
                      <a:r>
                        <a:rPr lang="en-US" sz="1200">
                          <a:effectLst/>
                        </a:rPr>
                        <a:t>Olympus.</a:t>
                      </a:r>
                      <a:endParaRPr lang="ru-RU" sz="1200">
                        <a:effectLst/>
                        <a:latin typeface="Times New Roman"/>
                        <a:ea typeface="Times New Roman"/>
                      </a:endParaRPr>
                    </a:p>
                  </a:txBody>
                  <a:tcPr marL="11893" marR="11893" marT="0" marB="0"/>
                </a:tc>
                <a:tc>
                  <a:txBody>
                    <a:bodyPr/>
                    <a:lstStyle/>
                    <a:p>
                      <a:pPr>
                        <a:spcAft>
                          <a:spcPts val="0"/>
                        </a:spcAft>
                      </a:pPr>
                      <a:r>
                        <a:rPr lang="uk-UA" sz="1200">
                          <a:effectLst/>
                        </a:rPr>
                        <a:t>1. Ламінарні шафи</a:t>
                      </a:r>
                      <a:endParaRPr lang="ru-RU" sz="1200">
                        <a:effectLst/>
                      </a:endParaRPr>
                    </a:p>
                    <a:p>
                      <a:pPr>
                        <a:spcAft>
                          <a:spcPts val="0"/>
                        </a:spcAft>
                      </a:pPr>
                      <a:r>
                        <a:rPr lang="uk-UA" sz="1200">
                          <a:effectLst/>
                        </a:rPr>
                        <a:t>2. Проточний цитофлюериметр.</a:t>
                      </a:r>
                      <a:endParaRPr lang="ru-RU" sz="1200">
                        <a:effectLst/>
                      </a:endParaRPr>
                    </a:p>
                    <a:p>
                      <a:pPr>
                        <a:spcAft>
                          <a:spcPts val="0"/>
                        </a:spcAft>
                      </a:pPr>
                      <a:r>
                        <a:rPr lang="uk-UA" sz="1200">
                          <a:effectLst/>
                        </a:rPr>
                        <a:t>3. Люмінісцентний мікроскоп.</a:t>
                      </a:r>
                      <a:endParaRPr lang="ru-RU" sz="1200">
                        <a:effectLst/>
                        <a:latin typeface="Times New Roman"/>
                        <a:ea typeface="Times New Roman"/>
                      </a:endParaRPr>
                    </a:p>
                  </a:txBody>
                  <a:tcPr marL="11893" marR="11893" marT="0" marB="0"/>
                </a:tc>
                <a:tc>
                  <a:txBody>
                    <a:bodyPr/>
                    <a:lstStyle/>
                    <a:p>
                      <a:pPr>
                        <a:spcAft>
                          <a:spcPts val="0"/>
                        </a:spcAft>
                      </a:pPr>
                      <a:r>
                        <a:rPr lang="uk-UA" sz="1200" dirty="0" err="1">
                          <a:effectLst/>
                        </a:rPr>
                        <a:t>Оргпроектування</a:t>
                      </a:r>
                      <a:endParaRPr lang="ru-RU" sz="1200" dirty="0">
                        <a:effectLst/>
                        <a:latin typeface="Times New Roman"/>
                        <a:ea typeface="Times New Roman"/>
                      </a:endParaRPr>
                    </a:p>
                  </a:txBody>
                  <a:tcPr marL="11893" marR="11893" marT="0" marB="0"/>
                </a:tc>
              </a:tr>
              <a:tr h="1177855">
                <a:tc>
                  <a:txBody>
                    <a:bodyPr/>
                    <a:lstStyle/>
                    <a:p>
                      <a:pPr algn="just">
                        <a:spcAft>
                          <a:spcPts val="0"/>
                        </a:spcAft>
                      </a:pPr>
                      <a:r>
                        <a:rPr lang="uk-UA" sz="1300">
                          <a:effectLst/>
                        </a:rPr>
                        <a:t>Результати взаємодії в рамках кластера</a:t>
                      </a:r>
                      <a:endParaRPr lang="ru-RU" sz="1300">
                        <a:effectLst/>
                        <a:latin typeface="Times New Roman"/>
                        <a:ea typeface="Times New Roman"/>
                      </a:endParaRPr>
                    </a:p>
                  </a:txBody>
                  <a:tcPr marL="11893" marR="11893" marT="0" marB="0"/>
                </a:tc>
                <a:tc gridSpan="6">
                  <a:txBody>
                    <a:bodyPr/>
                    <a:lstStyle/>
                    <a:p>
                      <a:pPr algn="just">
                        <a:spcAft>
                          <a:spcPts val="0"/>
                        </a:spcAft>
                      </a:pPr>
                      <a:r>
                        <a:rPr lang="uk-UA" sz="1300">
                          <a:effectLst/>
                        </a:rPr>
                        <a:t>Дослідити на молекулярному та клітинному рівнях механізми дії різноманітних факторів на процеси проліферації та диференціювання мезенхімальних стовбурових клітин для підвищення їх життєздатності при трансплантації та розробка нових методів лікування хвороб.</a:t>
                      </a:r>
                      <a:endParaRPr lang="ru-RU" sz="1300">
                        <a:effectLst/>
                        <a:latin typeface="Times New Roman"/>
                        <a:ea typeface="Times New Roman"/>
                      </a:endParaRPr>
                    </a:p>
                  </a:txBody>
                  <a:tcPr marL="11893" marR="11893"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spcAft>
                          <a:spcPts val="0"/>
                        </a:spcAft>
                      </a:pPr>
                      <a:r>
                        <a:rPr lang="uk-UA" sz="1300" dirty="0">
                          <a:effectLst/>
                        </a:rPr>
                        <a:t>Науково-методичний супровід трансферу та комерціалізації технологій</a:t>
                      </a:r>
                      <a:endParaRPr lang="ru-RU" sz="1300" dirty="0">
                        <a:effectLst/>
                        <a:latin typeface="Times New Roman"/>
                        <a:ea typeface="Times New Roman"/>
                      </a:endParaRPr>
                    </a:p>
                  </a:txBody>
                  <a:tcPr marL="11893" marR="11893" marT="0" marB="0"/>
                </a:tc>
              </a:tr>
            </a:tbl>
          </a:graphicData>
        </a:graphic>
      </p:graphicFrame>
    </p:spTree>
    <p:extLst>
      <p:ext uri="{BB962C8B-B14F-4D97-AF65-F5344CB8AC3E}">
        <p14:creationId xmlns:p14="http://schemas.microsoft.com/office/powerpoint/2010/main" val="390410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20688"/>
          </a:xfrm>
        </p:spPr>
        <p:txBody>
          <a:bodyPr>
            <a:normAutofit fontScale="90000"/>
          </a:bodyPr>
          <a:lstStyle/>
          <a:p>
            <a:r>
              <a:rPr lang="uk-UA" dirty="0"/>
              <a:t>Структура трансграничного </a:t>
            </a:r>
            <a:r>
              <a:rPr lang="en-US" dirty="0"/>
              <a:t>IT</a:t>
            </a:r>
            <a:r>
              <a:rPr lang="uk-UA" dirty="0"/>
              <a:t>кластера </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484240735"/>
              </p:ext>
            </p:extLst>
          </p:nvPr>
        </p:nvGraphicFramePr>
        <p:xfrm>
          <a:off x="215900" y="615000"/>
          <a:ext cx="8928100" cy="6202680"/>
        </p:xfrm>
        <a:graphic>
          <a:graphicData uri="http://schemas.openxmlformats.org/drawingml/2006/table">
            <a:tbl>
              <a:tblPr>
                <a:tableStyleId>{5C22544A-7EE6-4342-B048-85BDC9FD1C3A}</a:tableStyleId>
              </a:tblPr>
              <a:tblGrid>
                <a:gridCol w="750711"/>
                <a:gridCol w="1394178"/>
                <a:gridCol w="1102830"/>
                <a:gridCol w="3535492"/>
                <a:gridCol w="1179689"/>
                <a:gridCol w="965200"/>
              </a:tblGrid>
              <a:tr h="982203">
                <a:tc>
                  <a:txBody>
                    <a:bodyPr/>
                    <a:lstStyle/>
                    <a:p>
                      <a:pPr algn="ctr">
                        <a:spcAft>
                          <a:spcPts val="0"/>
                        </a:spcAft>
                      </a:pPr>
                      <a:r>
                        <a:rPr lang="uk-UA" sz="1100">
                          <a:effectLst/>
                        </a:rPr>
                        <a:t>Організація-учасник</a:t>
                      </a:r>
                      <a:endParaRPr lang="ru-RU" sz="1100">
                        <a:effectLst/>
                        <a:latin typeface="Times New Roman"/>
                        <a:ea typeface="Times New Roman"/>
                      </a:endParaRPr>
                    </a:p>
                  </a:txBody>
                  <a:tcPr marL="16682" marR="16682" marT="0" marB="0"/>
                </a:tc>
                <a:tc>
                  <a:txBody>
                    <a:bodyPr/>
                    <a:lstStyle/>
                    <a:p>
                      <a:pPr algn="ctr">
                        <a:spcAft>
                          <a:spcPts val="0"/>
                        </a:spcAft>
                      </a:pPr>
                      <a:r>
                        <a:rPr lang="uk-UA" sz="1100">
                          <a:effectLst/>
                        </a:rPr>
                        <a:t> Державний університет інформатики і штучного інтелекту</a:t>
                      </a:r>
                      <a:endParaRPr lang="ru-RU" sz="1100">
                        <a:effectLst/>
                      </a:endParaRPr>
                    </a:p>
                    <a:p>
                      <a:pPr algn="ctr">
                        <a:spcAft>
                          <a:spcPts val="0"/>
                        </a:spcAft>
                      </a:pPr>
                      <a:r>
                        <a:rPr lang="uk-UA" sz="1100">
                          <a:effectLst/>
                        </a:rPr>
                        <a:t>(м.Донецьк)</a:t>
                      </a:r>
                      <a:endParaRPr lang="ru-RU" sz="1100">
                        <a:effectLst/>
                      </a:endParaRPr>
                    </a:p>
                    <a:p>
                      <a:pPr algn="ctr">
                        <a:spcAft>
                          <a:spcPts val="0"/>
                        </a:spcAft>
                      </a:pPr>
                      <a:r>
                        <a:rPr lang="uk-UA" sz="1100">
                          <a:effectLst/>
                        </a:rPr>
                        <a:t> </a:t>
                      </a:r>
                      <a:endParaRPr lang="ru-RU" sz="1100">
                        <a:effectLst/>
                        <a:latin typeface="Times New Roman"/>
                        <a:ea typeface="Times New Roman"/>
                      </a:endParaRPr>
                    </a:p>
                  </a:txBody>
                  <a:tcPr marL="16682" marR="16682" marT="0" marB="0"/>
                </a:tc>
                <a:tc>
                  <a:txBody>
                    <a:bodyPr/>
                    <a:lstStyle/>
                    <a:p>
                      <a:pPr algn="ctr">
                        <a:spcAft>
                          <a:spcPts val="0"/>
                        </a:spcAft>
                      </a:pPr>
                      <a:r>
                        <a:rPr lang="uk-UA" sz="1100">
                          <a:effectLst/>
                        </a:rPr>
                        <a:t>Інститут проблем штучного інтелекту</a:t>
                      </a:r>
                      <a:endParaRPr lang="ru-RU" sz="1100">
                        <a:effectLst/>
                      </a:endParaRPr>
                    </a:p>
                    <a:p>
                      <a:pPr algn="ctr">
                        <a:spcAft>
                          <a:spcPts val="0"/>
                        </a:spcAft>
                      </a:pPr>
                      <a:r>
                        <a:rPr lang="uk-UA" sz="1100">
                          <a:effectLst/>
                        </a:rPr>
                        <a:t>(м. Донецьк)</a:t>
                      </a:r>
                      <a:endParaRPr lang="ru-RU" sz="1100">
                        <a:effectLst/>
                        <a:latin typeface="Times New Roman"/>
                        <a:ea typeface="Times New Roman"/>
                      </a:endParaRPr>
                    </a:p>
                  </a:txBody>
                  <a:tcPr marL="16682" marR="16682" marT="0" marB="0"/>
                </a:tc>
                <a:tc>
                  <a:txBody>
                    <a:bodyPr/>
                    <a:lstStyle/>
                    <a:p>
                      <a:pPr algn="ctr">
                        <a:spcAft>
                          <a:spcPts val="0"/>
                        </a:spcAft>
                      </a:pPr>
                      <a:r>
                        <a:rPr lang="uk-UA" sz="1100">
                          <a:effectLst/>
                        </a:rPr>
                        <a:t>Южний федеральний університет</a:t>
                      </a:r>
                      <a:endParaRPr lang="ru-RU" sz="1100">
                        <a:effectLst/>
                        <a:latin typeface="Times New Roman"/>
                        <a:ea typeface="Times New Roman"/>
                      </a:endParaRPr>
                    </a:p>
                  </a:txBody>
                  <a:tcPr marL="16682" marR="16682" marT="0" marB="0"/>
                </a:tc>
                <a:tc>
                  <a:txBody>
                    <a:bodyPr/>
                    <a:lstStyle/>
                    <a:p>
                      <a:pPr algn="ctr">
                        <a:spcAft>
                          <a:spcPts val="0"/>
                        </a:spcAft>
                      </a:pPr>
                      <a:r>
                        <a:rPr lang="uk-UA" sz="1100">
                          <a:effectLst/>
                        </a:rPr>
                        <a:t>Харківський технічний </a:t>
                      </a:r>
                      <a:endParaRPr lang="ru-RU" sz="1100">
                        <a:effectLst/>
                      </a:endParaRPr>
                    </a:p>
                    <a:p>
                      <a:pPr algn="ctr">
                        <a:spcAft>
                          <a:spcPts val="0"/>
                        </a:spcAft>
                      </a:pPr>
                      <a:r>
                        <a:rPr lang="uk-UA" sz="1100">
                          <a:effectLst/>
                        </a:rPr>
                        <a:t>університет</a:t>
                      </a:r>
                      <a:endParaRPr lang="ru-RU" sz="1100">
                        <a:effectLst/>
                      </a:endParaRPr>
                    </a:p>
                    <a:p>
                      <a:pPr algn="ctr">
                        <a:spcAft>
                          <a:spcPts val="0"/>
                        </a:spcAft>
                      </a:pPr>
                      <a:r>
                        <a:rPr lang="uk-UA" sz="1100">
                          <a:effectLst/>
                        </a:rPr>
                        <a:t>радіоелектроніки</a:t>
                      </a:r>
                      <a:endParaRPr lang="ru-RU" sz="1100">
                        <a:effectLst/>
                        <a:latin typeface="Times New Roman"/>
                        <a:ea typeface="Times New Roman"/>
                      </a:endParaRPr>
                    </a:p>
                  </a:txBody>
                  <a:tcPr marL="16682" marR="16682" marT="0" marB="0"/>
                </a:tc>
                <a:tc>
                  <a:txBody>
                    <a:bodyPr/>
                    <a:lstStyle/>
                    <a:p>
                      <a:pPr algn="ctr">
                        <a:spcAft>
                          <a:spcPts val="0"/>
                        </a:spcAft>
                      </a:pPr>
                      <a:r>
                        <a:rPr lang="uk-UA" sz="1100">
                          <a:effectLst/>
                        </a:rPr>
                        <a:t>Інститут економіки промисловості НАН України</a:t>
                      </a:r>
                      <a:endParaRPr lang="ru-RU" sz="1100">
                        <a:effectLst/>
                        <a:latin typeface="Times New Roman"/>
                        <a:ea typeface="Times New Roman"/>
                      </a:endParaRPr>
                    </a:p>
                  </a:txBody>
                  <a:tcPr marL="16682" marR="16682" marT="0" marB="0"/>
                </a:tc>
              </a:tr>
              <a:tr h="2128107">
                <a:tc>
                  <a:txBody>
                    <a:bodyPr/>
                    <a:lstStyle/>
                    <a:p>
                      <a:pPr algn="just">
                        <a:spcAft>
                          <a:spcPts val="0"/>
                        </a:spcAft>
                      </a:pPr>
                      <a:r>
                        <a:rPr lang="uk-UA" sz="1100">
                          <a:effectLst/>
                        </a:rPr>
                        <a:t>Підрозділи</a:t>
                      </a:r>
                      <a:endParaRPr lang="ru-RU" sz="1100">
                        <a:effectLst/>
                        <a:latin typeface="Times New Roman"/>
                        <a:ea typeface="Times New Roman"/>
                      </a:endParaRPr>
                    </a:p>
                  </a:txBody>
                  <a:tcPr marL="16682" marR="16682" marT="0" marB="0"/>
                </a:tc>
                <a:tc>
                  <a:txBody>
                    <a:bodyPr/>
                    <a:lstStyle/>
                    <a:p>
                      <a:pPr>
                        <a:spcAft>
                          <a:spcPts val="0"/>
                        </a:spcAft>
                      </a:pPr>
                      <a:r>
                        <a:rPr lang="uk-UA" sz="1100">
                          <a:effectLst/>
                        </a:rPr>
                        <a:t>1.Кафедра програмного забезпечення інформаційних систем</a:t>
                      </a:r>
                      <a:endParaRPr lang="ru-RU" sz="1100">
                        <a:effectLst/>
                      </a:endParaRPr>
                    </a:p>
                    <a:p>
                      <a:pPr>
                        <a:spcAft>
                          <a:spcPts val="0"/>
                        </a:spcAft>
                      </a:pPr>
                      <a:r>
                        <a:rPr lang="uk-UA" sz="1100">
                          <a:effectLst/>
                        </a:rPr>
                        <a:t>2.Кафедра системного аналізу і моделювання</a:t>
                      </a:r>
                      <a:endParaRPr lang="ru-RU" sz="1100">
                        <a:effectLst/>
                      </a:endParaRPr>
                    </a:p>
                    <a:p>
                      <a:pPr>
                        <a:spcAft>
                          <a:spcPts val="0"/>
                        </a:spcAft>
                      </a:pPr>
                      <a:r>
                        <a:rPr lang="uk-UA" sz="1100">
                          <a:effectLst/>
                        </a:rPr>
                        <a:t>3.Кафедра міжнародної економіки</a:t>
                      </a:r>
                      <a:endParaRPr lang="ru-RU" sz="1100">
                        <a:effectLst/>
                      </a:endParaRPr>
                    </a:p>
                    <a:p>
                      <a:pPr>
                        <a:spcAft>
                          <a:spcPts val="0"/>
                        </a:spcAft>
                      </a:pPr>
                      <a:r>
                        <a:rPr lang="uk-UA" sz="1100">
                          <a:effectLst/>
                        </a:rPr>
                        <a:t>4.Кафедра економічної кібернетики</a:t>
                      </a:r>
                      <a:endParaRPr lang="ru-RU" sz="1100">
                        <a:effectLst/>
                        <a:latin typeface="Times New Roman"/>
                        <a:ea typeface="Times New Roman"/>
                      </a:endParaRPr>
                    </a:p>
                  </a:txBody>
                  <a:tcPr marL="16682" marR="16682" marT="0" marB="0"/>
                </a:tc>
                <a:tc>
                  <a:txBody>
                    <a:bodyPr/>
                    <a:lstStyle/>
                    <a:p>
                      <a:pPr>
                        <a:spcAft>
                          <a:spcPts val="0"/>
                        </a:spcAft>
                      </a:pPr>
                      <a:r>
                        <a:rPr lang="uk-UA" sz="1100">
                          <a:effectLst/>
                        </a:rPr>
                        <a:t>Відділ мовних і зорових образів. Відділ робототехнічних систем. Відділ біофізичних досліджень та нейрокомп’ютерів.</a:t>
                      </a:r>
                      <a:endParaRPr lang="ru-RU" sz="1100">
                        <a:effectLst/>
                        <a:latin typeface="Times New Roman"/>
                        <a:ea typeface="Times New Roman"/>
                      </a:endParaRPr>
                    </a:p>
                  </a:txBody>
                  <a:tcPr marL="16682" marR="16682" marT="0" marB="0"/>
                </a:tc>
                <a:tc>
                  <a:txBody>
                    <a:bodyPr/>
                    <a:lstStyle/>
                    <a:p>
                      <a:pPr marL="342900" lvl="0" indent="-342900">
                        <a:spcAft>
                          <a:spcPts val="0"/>
                        </a:spcAft>
                        <a:buFont typeface="+mj-lt"/>
                        <a:buAutoNum type="arabicPeriod"/>
                        <a:tabLst>
                          <a:tab pos="201295" algn="l"/>
                        </a:tabLst>
                      </a:pPr>
                      <a:r>
                        <a:rPr lang="uk-UA" sz="1100">
                          <a:effectLst/>
                        </a:rPr>
                        <a:t>Таганрозький технологічний інститут ЮФУ (Росія)</a:t>
                      </a:r>
                      <a:endParaRPr lang="ru-RU" sz="1100">
                        <a:effectLst/>
                      </a:endParaRPr>
                    </a:p>
                    <a:p>
                      <a:pPr marL="342900" lvl="0" indent="-342900">
                        <a:spcAft>
                          <a:spcPts val="0"/>
                        </a:spcAft>
                        <a:buFont typeface="+mj-lt"/>
                        <a:buAutoNum type="arabicPeriod"/>
                        <a:tabLst>
                          <a:tab pos="201295" algn="l"/>
                        </a:tabLst>
                      </a:pPr>
                      <a:r>
                        <a:rPr lang="uk-UA" sz="1100">
                          <a:effectLst/>
                        </a:rPr>
                        <a:t>Науково-конструкторське бюро цифрової обробки сигналів  ЮФУ.</a:t>
                      </a:r>
                      <a:endParaRPr lang="ru-RU" sz="1100">
                        <a:effectLst/>
                      </a:endParaRPr>
                    </a:p>
                    <a:p>
                      <a:pPr marL="342900" lvl="0" indent="-342900">
                        <a:spcAft>
                          <a:spcPts val="0"/>
                        </a:spcAft>
                        <a:buFont typeface="+mj-lt"/>
                        <a:buAutoNum type="arabicPeriod"/>
                        <a:tabLst>
                          <a:tab pos="201295" algn="l"/>
                        </a:tabLst>
                      </a:pPr>
                      <a:r>
                        <a:rPr lang="uk-UA" sz="1100">
                          <a:effectLst/>
                        </a:rPr>
                        <a:t>Науково-дослідний інститут багатопроцесорних систем ЮФУ</a:t>
                      </a:r>
                      <a:endParaRPr lang="ru-RU" sz="1100">
                        <a:effectLst/>
                        <a:latin typeface="Times New Roman"/>
                        <a:ea typeface="Times New Roman"/>
                      </a:endParaRPr>
                    </a:p>
                  </a:txBody>
                  <a:tcPr marL="16682" marR="16682" marT="0" marB="0"/>
                </a:tc>
                <a:tc>
                  <a:txBody>
                    <a:bodyPr/>
                    <a:lstStyle/>
                    <a:p>
                      <a:pPr>
                        <a:spcAft>
                          <a:spcPts val="0"/>
                        </a:spcAft>
                      </a:pPr>
                      <a:r>
                        <a:rPr lang="uk-UA" sz="1100">
                          <a:effectLst/>
                        </a:rPr>
                        <a:t>Кафедра систем штучного інтелекту</a:t>
                      </a:r>
                      <a:endParaRPr lang="ru-RU" sz="1100">
                        <a:effectLst/>
                        <a:latin typeface="Times New Roman"/>
                        <a:ea typeface="Times New Roman"/>
                      </a:endParaRPr>
                    </a:p>
                  </a:txBody>
                  <a:tcPr marL="16682" marR="16682" marT="0" marB="0"/>
                </a:tc>
                <a:tc>
                  <a:txBody>
                    <a:bodyPr/>
                    <a:lstStyle/>
                    <a:p>
                      <a:pPr>
                        <a:spcAft>
                          <a:spcPts val="0"/>
                        </a:spcAft>
                      </a:pPr>
                      <a:r>
                        <a:rPr lang="uk-UA" sz="1100">
                          <a:effectLst/>
                        </a:rPr>
                        <a:t>1. Відділ проблем регуляторної політики та розвитку підприємництва</a:t>
                      </a:r>
                      <a:endParaRPr lang="ru-RU" sz="1100">
                        <a:effectLst/>
                        <a:latin typeface="Times New Roman"/>
                        <a:ea typeface="Times New Roman"/>
                      </a:endParaRPr>
                    </a:p>
                  </a:txBody>
                  <a:tcPr marL="16682" marR="16682" marT="0" marB="0"/>
                </a:tc>
              </a:tr>
              <a:tr h="2010705">
                <a:tc>
                  <a:txBody>
                    <a:bodyPr/>
                    <a:lstStyle/>
                    <a:p>
                      <a:pPr algn="just">
                        <a:spcAft>
                          <a:spcPts val="0"/>
                        </a:spcAft>
                      </a:pPr>
                      <a:r>
                        <a:rPr lang="uk-UA" sz="1100">
                          <a:effectLst/>
                        </a:rPr>
                        <a:t>Взаємодоповнююче устаткування</a:t>
                      </a:r>
                      <a:endParaRPr lang="ru-RU" sz="1100">
                        <a:effectLst/>
                        <a:latin typeface="Times New Roman"/>
                        <a:ea typeface="Times New Roman"/>
                      </a:endParaRPr>
                    </a:p>
                  </a:txBody>
                  <a:tcPr marL="16682" marR="16682" marT="0" marB="0"/>
                </a:tc>
                <a:tc>
                  <a:txBody>
                    <a:bodyPr/>
                    <a:lstStyle/>
                    <a:p>
                      <a:pPr algn="just">
                        <a:spcAft>
                          <a:spcPts val="0"/>
                        </a:spcAft>
                      </a:pPr>
                      <a:r>
                        <a:rPr lang="uk-UA" sz="1100">
                          <a:effectLst/>
                        </a:rPr>
                        <a:t>1. Контроллер промисловий </a:t>
                      </a:r>
                      <a:r>
                        <a:rPr lang="en-US" sz="1100">
                          <a:effectLst/>
                        </a:rPr>
                        <a:t>Simatic</a:t>
                      </a:r>
                      <a:endParaRPr lang="ru-RU" sz="1100">
                        <a:effectLst/>
                      </a:endParaRPr>
                    </a:p>
                    <a:p>
                      <a:pPr algn="just">
                        <a:spcAft>
                          <a:spcPts val="0"/>
                        </a:spcAft>
                      </a:pPr>
                      <a:r>
                        <a:rPr lang="ru-RU" sz="1100">
                          <a:effectLst/>
                        </a:rPr>
                        <a:t>2. </a:t>
                      </a:r>
                      <a:r>
                        <a:rPr lang="uk-UA" sz="1100">
                          <a:effectLst/>
                        </a:rPr>
                        <a:t>Стенд з електроніки та мікросхемотехніки</a:t>
                      </a:r>
                      <a:endParaRPr lang="ru-RU" sz="1100">
                        <a:effectLst/>
                      </a:endParaRPr>
                    </a:p>
                    <a:p>
                      <a:pPr algn="just">
                        <a:spcAft>
                          <a:spcPts val="0"/>
                        </a:spcAft>
                      </a:pPr>
                      <a:r>
                        <a:rPr lang="en-US" sz="1100">
                          <a:effectLst/>
                        </a:rPr>
                        <a:t>NI ELVIS</a:t>
                      </a:r>
                      <a:endParaRPr lang="ru-RU" sz="1100">
                        <a:effectLst/>
                      </a:endParaRPr>
                    </a:p>
                    <a:p>
                      <a:pPr algn="just">
                        <a:spcAft>
                          <a:spcPts val="0"/>
                        </a:spcAft>
                      </a:pPr>
                      <a:r>
                        <a:rPr lang="uk-UA" sz="1100">
                          <a:effectLst/>
                        </a:rPr>
                        <a:t>3.</a:t>
                      </a:r>
                      <a:endParaRPr lang="ru-RU" sz="1100">
                        <a:effectLst/>
                      </a:endParaRPr>
                    </a:p>
                    <a:p>
                      <a:pPr algn="just">
                        <a:spcAft>
                          <a:spcPts val="0"/>
                        </a:spcAft>
                      </a:pPr>
                      <a:r>
                        <a:rPr lang="uk-UA" sz="1100">
                          <a:effectLst/>
                        </a:rPr>
                        <a:t>4.</a:t>
                      </a:r>
                      <a:endParaRPr lang="ru-RU" sz="1100">
                        <a:effectLst/>
                        <a:latin typeface="Times New Roman"/>
                        <a:ea typeface="Times New Roman"/>
                      </a:endParaRPr>
                    </a:p>
                  </a:txBody>
                  <a:tcPr marL="16682" marR="16682" marT="0" marB="0"/>
                </a:tc>
                <a:tc>
                  <a:txBody>
                    <a:bodyPr/>
                    <a:lstStyle/>
                    <a:p>
                      <a:pPr>
                        <a:spcAft>
                          <a:spcPts val="0"/>
                        </a:spcAft>
                      </a:pPr>
                      <a:r>
                        <a:rPr lang="uk-UA" sz="1100">
                          <a:effectLst/>
                        </a:rPr>
                        <a:t>1. сервер, 20 робочих станцій.</a:t>
                      </a:r>
                      <a:endParaRPr lang="ru-RU" sz="1100">
                        <a:effectLst/>
                      </a:endParaRPr>
                    </a:p>
                    <a:p>
                      <a:pPr>
                        <a:spcAft>
                          <a:spcPts val="0"/>
                        </a:spcAft>
                      </a:pPr>
                      <a:r>
                        <a:rPr lang="uk-UA" sz="1100">
                          <a:effectLst/>
                        </a:rPr>
                        <a:t>2 Радіотермометр. РТМ-01-РЕС.</a:t>
                      </a:r>
                      <a:endParaRPr lang="ru-RU" sz="1100">
                        <a:effectLst/>
                      </a:endParaRPr>
                    </a:p>
                    <a:p>
                      <a:pPr>
                        <a:spcAft>
                          <a:spcPts val="0"/>
                        </a:spcAft>
                      </a:pPr>
                      <a:r>
                        <a:rPr lang="uk-UA" sz="1100">
                          <a:effectLst/>
                        </a:rPr>
                        <a:t>3. Томограф</a:t>
                      </a:r>
                      <a:endParaRPr lang="ru-RU" sz="1100">
                        <a:effectLst/>
                        <a:latin typeface="Times New Roman"/>
                        <a:ea typeface="Times New Roman"/>
                      </a:endParaRPr>
                    </a:p>
                  </a:txBody>
                  <a:tcPr marL="16682" marR="16682" marT="0" marB="0"/>
                </a:tc>
                <a:tc>
                  <a:txBody>
                    <a:bodyPr/>
                    <a:lstStyle/>
                    <a:p>
                      <a:pPr>
                        <a:spcAft>
                          <a:spcPts val="0"/>
                        </a:spcAft>
                      </a:pPr>
                      <a:r>
                        <a:rPr lang="ru-RU" sz="1100">
                          <a:effectLst/>
                        </a:rPr>
                        <a:t>1 3шт. АРМ инженера- схемотехника</a:t>
                      </a:r>
                    </a:p>
                    <a:p>
                      <a:pPr>
                        <a:spcAft>
                          <a:spcPts val="0"/>
                        </a:spcAft>
                      </a:pPr>
                      <a:r>
                        <a:rPr lang="ru-RU" sz="1100">
                          <a:effectLst/>
                        </a:rPr>
                        <a:t>2. 3 шт. АРМ инженера-программиста.</a:t>
                      </a:r>
                    </a:p>
                    <a:p>
                      <a:pPr>
                        <a:spcAft>
                          <a:spcPts val="0"/>
                        </a:spcAft>
                      </a:pPr>
                      <a:r>
                        <a:rPr lang="ru-RU" sz="1100">
                          <a:effectLst/>
                        </a:rPr>
                        <a:t>3. Комплект испытательного оборудования для проведения исследований и испытаний на ЭМС.</a:t>
                      </a:r>
                    </a:p>
                    <a:p>
                      <a:pPr>
                        <a:spcAft>
                          <a:spcPts val="0"/>
                        </a:spcAft>
                      </a:pPr>
                      <a:r>
                        <a:rPr lang="uk-UA" sz="1100">
                          <a:effectLst/>
                        </a:rPr>
                        <a:t>4. Анализатор логический TLA5203B-1C-A1-L10; </a:t>
                      </a:r>
                      <a:endParaRPr lang="ru-RU" sz="1100">
                        <a:effectLst/>
                      </a:endParaRPr>
                    </a:p>
                    <a:p>
                      <a:pPr>
                        <a:spcAft>
                          <a:spcPts val="0"/>
                        </a:spcAft>
                      </a:pPr>
                      <a:r>
                        <a:rPr lang="uk-UA" sz="1100">
                          <a:effectLst/>
                        </a:rPr>
                        <a:t>5. Генератор сигналов произвольной &gt; формы Protek 93120; 6. Осциллограф цифровой с логическим анализатором MSO 6054A</a:t>
                      </a:r>
                      <a:endParaRPr lang="ru-RU" sz="1100">
                        <a:effectLst/>
                      </a:endParaRPr>
                    </a:p>
                    <a:p>
                      <a:pPr>
                        <a:spcAft>
                          <a:spcPts val="0"/>
                        </a:spcAft>
                      </a:pPr>
                      <a:r>
                        <a:rPr lang="uk-UA" sz="1100">
                          <a:effectLst/>
                        </a:rPr>
                        <a:t>&gt; +Опция 8MH; </a:t>
                      </a:r>
                      <a:endParaRPr lang="ru-RU" sz="1100">
                        <a:effectLst/>
                      </a:endParaRPr>
                    </a:p>
                    <a:p>
                      <a:pPr>
                        <a:spcAft>
                          <a:spcPts val="0"/>
                        </a:spcAft>
                      </a:pPr>
                      <a:r>
                        <a:rPr lang="uk-UA" sz="1100">
                          <a:effectLst/>
                        </a:rPr>
                        <a:t>7. аппаратура рентген-контроля монтажа микросхем LINX ф.X-TEK</a:t>
                      </a:r>
                      <a:endParaRPr lang="ru-RU" sz="1100">
                        <a:effectLst/>
                      </a:endParaRPr>
                    </a:p>
                    <a:p>
                      <a:pPr>
                        <a:spcAft>
                          <a:spcPts val="0"/>
                        </a:spcAft>
                      </a:pPr>
                      <a:r>
                        <a:rPr lang="uk-UA" sz="1100">
                          <a:effectLst/>
                        </a:rPr>
                        <a:t>&gt; SYSTEMS</a:t>
                      </a:r>
                      <a:endParaRPr lang="ru-RU" sz="1100">
                        <a:effectLst/>
                        <a:latin typeface="Times New Roman"/>
                        <a:ea typeface="Times New Roman"/>
                      </a:endParaRPr>
                    </a:p>
                  </a:txBody>
                  <a:tcPr marL="16682" marR="16682" marT="0" marB="0"/>
                </a:tc>
                <a:tc>
                  <a:txBody>
                    <a:bodyPr/>
                    <a:lstStyle/>
                    <a:p>
                      <a:pPr>
                        <a:spcAft>
                          <a:spcPts val="0"/>
                        </a:spcAft>
                      </a:pPr>
                      <a:r>
                        <a:rPr lang="uk-UA" sz="1100">
                          <a:effectLst/>
                        </a:rPr>
                        <a:t> </a:t>
                      </a:r>
                      <a:endParaRPr lang="ru-RU" sz="1100">
                        <a:effectLst/>
                        <a:latin typeface="Times New Roman"/>
                        <a:ea typeface="Times New Roman"/>
                      </a:endParaRPr>
                    </a:p>
                  </a:txBody>
                  <a:tcPr marL="16682" marR="16682" marT="0" marB="0"/>
                </a:tc>
                <a:tc>
                  <a:txBody>
                    <a:bodyPr/>
                    <a:lstStyle/>
                    <a:p>
                      <a:pPr>
                        <a:spcAft>
                          <a:spcPts val="0"/>
                        </a:spcAft>
                      </a:pPr>
                      <a:r>
                        <a:rPr lang="uk-UA" sz="1100">
                          <a:effectLst/>
                        </a:rPr>
                        <a:t>Оргпроектування</a:t>
                      </a:r>
                      <a:endParaRPr lang="ru-RU" sz="1100">
                        <a:effectLst/>
                        <a:latin typeface="Times New Roman"/>
                        <a:ea typeface="Times New Roman"/>
                      </a:endParaRPr>
                    </a:p>
                  </a:txBody>
                  <a:tcPr marL="16682" marR="16682" marT="0" marB="0"/>
                </a:tc>
              </a:tr>
              <a:tr h="1005353">
                <a:tc>
                  <a:txBody>
                    <a:bodyPr/>
                    <a:lstStyle/>
                    <a:p>
                      <a:pPr algn="just">
                        <a:spcAft>
                          <a:spcPts val="0"/>
                        </a:spcAft>
                      </a:pPr>
                      <a:r>
                        <a:rPr lang="uk-UA" sz="1100">
                          <a:effectLst/>
                        </a:rPr>
                        <a:t>Результати взаємодії в рамках кластера</a:t>
                      </a:r>
                      <a:endParaRPr lang="ru-RU" sz="1100">
                        <a:effectLst/>
                        <a:latin typeface="Times New Roman"/>
                        <a:ea typeface="Times New Roman"/>
                      </a:endParaRPr>
                    </a:p>
                  </a:txBody>
                  <a:tcPr marL="16682" marR="16682" marT="0" marB="0"/>
                </a:tc>
                <a:tc gridSpan="4">
                  <a:txBody>
                    <a:bodyPr/>
                    <a:lstStyle/>
                    <a:p>
                      <a:pPr algn="just">
                        <a:spcAft>
                          <a:spcPts val="0"/>
                        </a:spcAft>
                      </a:pPr>
                      <a:r>
                        <a:rPr lang="uk-UA" sz="1100">
                          <a:effectLst/>
                        </a:rPr>
                        <a:t>Розробка  програмного забезпечення, систем та засобів штучного інтелекту, автоматизації, телекомунікацій та захисту інформації для потреб виробництва, медицини та освіти</a:t>
                      </a:r>
                      <a:endParaRPr lang="ru-RU" sz="1100">
                        <a:effectLst/>
                        <a:latin typeface="Times New Roman"/>
                        <a:ea typeface="Times New Roman"/>
                      </a:endParaRPr>
                    </a:p>
                  </a:txBody>
                  <a:tcPr marL="16682" marR="16682" marT="0" marB="0"/>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spcAft>
                          <a:spcPts val="0"/>
                        </a:spcAft>
                      </a:pPr>
                      <a:r>
                        <a:rPr lang="uk-UA" sz="1100" dirty="0">
                          <a:effectLst/>
                        </a:rPr>
                        <a:t>Науково-методичний супровід трансферу та комерціалізації технологій</a:t>
                      </a:r>
                      <a:endParaRPr lang="ru-RU" sz="1100" dirty="0">
                        <a:effectLst/>
                        <a:latin typeface="Times New Roman"/>
                        <a:ea typeface="Times New Roman"/>
                      </a:endParaRPr>
                    </a:p>
                  </a:txBody>
                  <a:tcPr marL="16682" marR="16682" marT="0" marB="0"/>
                </a:tc>
              </a:tr>
            </a:tbl>
          </a:graphicData>
        </a:graphic>
      </p:graphicFrame>
    </p:spTree>
    <p:extLst>
      <p:ext uri="{BB962C8B-B14F-4D97-AF65-F5344CB8AC3E}">
        <p14:creationId xmlns:p14="http://schemas.microsoft.com/office/powerpoint/2010/main" val="556317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36496" cy="980728"/>
          </a:xfrm>
        </p:spPr>
        <p:txBody>
          <a:bodyPr>
            <a:normAutofit fontScale="90000"/>
          </a:bodyPr>
          <a:lstStyle/>
          <a:p>
            <a:r>
              <a:rPr lang="uk-UA" dirty="0" smtClean="0"/>
              <a:t/>
            </a:r>
            <a:br>
              <a:rPr lang="uk-UA" dirty="0" smtClean="0"/>
            </a:br>
            <a:r>
              <a:rPr lang="uk-UA" b="1" dirty="0" smtClean="0">
                <a:solidFill>
                  <a:srgbClr val="FF0000"/>
                </a:solidFill>
              </a:rPr>
              <a:t>Етапи </a:t>
            </a:r>
            <a:r>
              <a:rPr lang="uk-UA" b="1" dirty="0">
                <a:solidFill>
                  <a:srgbClr val="FF0000"/>
                </a:solidFill>
              </a:rPr>
              <a:t>формування трансграничних високотехнологічних </a:t>
            </a:r>
            <a:r>
              <a:rPr lang="uk-UA" b="1" dirty="0" smtClean="0">
                <a:solidFill>
                  <a:srgbClr val="FF0000"/>
                </a:solidFill>
              </a:rPr>
              <a:t>кластерів</a:t>
            </a:r>
            <a:r>
              <a:rPr lang="ru-RU" dirty="0"/>
              <a:t/>
            </a:r>
            <a:br>
              <a:rPr lang="ru-RU" dirty="0"/>
            </a:br>
            <a:endParaRPr lang="ru-RU" dirty="0"/>
          </a:p>
        </p:txBody>
      </p:sp>
      <p:sp>
        <p:nvSpPr>
          <p:cNvPr id="3" name="Объект 2"/>
          <p:cNvSpPr>
            <a:spLocks noGrp="1"/>
          </p:cNvSpPr>
          <p:nvPr>
            <p:ph idx="1"/>
          </p:nvPr>
        </p:nvSpPr>
        <p:spPr>
          <a:xfrm>
            <a:off x="0" y="1052736"/>
            <a:ext cx="9144000" cy="5805264"/>
          </a:xfrm>
        </p:spPr>
        <p:txBody>
          <a:bodyPr>
            <a:normAutofit fontScale="85000" lnSpcReduction="20000"/>
          </a:bodyPr>
          <a:lstStyle/>
          <a:p>
            <a:pPr marL="0" lvl="0" indent="0">
              <a:buNone/>
            </a:pPr>
            <a:r>
              <a:rPr lang="uk-UA" dirty="0" smtClean="0"/>
              <a:t>1. Створення </a:t>
            </a:r>
            <a:r>
              <a:rPr lang="uk-UA" dirty="0"/>
              <a:t>Філії головного з проблеми інституту НАН України  при відповідній кафедрі українського  університету - партнера.</a:t>
            </a:r>
            <a:endParaRPr lang="ru-RU" dirty="0"/>
          </a:p>
          <a:p>
            <a:pPr marL="0" lvl="0" indent="0">
              <a:buNone/>
            </a:pPr>
            <a:r>
              <a:rPr lang="uk-UA" dirty="0" smtClean="0"/>
              <a:t>2. Договір </a:t>
            </a:r>
            <a:r>
              <a:rPr lang="uk-UA" dirty="0"/>
              <a:t>про співробітництво з іноземним партнером.</a:t>
            </a:r>
            <a:endParaRPr lang="ru-RU" dirty="0"/>
          </a:p>
          <a:p>
            <a:pPr marL="0" lvl="0" indent="0">
              <a:buNone/>
            </a:pPr>
            <a:r>
              <a:rPr lang="uk-UA" dirty="0" smtClean="0"/>
              <a:t>3. Забезпечення </a:t>
            </a:r>
            <a:r>
              <a:rPr lang="uk-UA" dirty="0"/>
              <a:t>структурних підрозділів, що займаються </a:t>
            </a:r>
            <a:r>
              <a:rPr lang="uk-UA" dirty="0" err="1" smtClean="0"/>
              <a:t>нано-</a:t>
            </a:r>
            <a:r>
              <a:rPr lang="uk-UA" dirty="0" smtClean="0"/>
              <a:t>, </a:t>
            </a:r>
            <a:r>
              <a:rPr lang="uk-UA" dirty="0" err="1" smtClean="0"/>
              <a:t>біо-</a:t>
            </a:r>
            <a:r>
              <a:rPr lang="uk-UA" dirty="0" smtClean="0"/>
              <a:t>, </a:t>
            </a:r>
            <a:r>
              <a:rPr lang="uk-UA" dirty="0" err="1" smtClean="0"/>
              <a:t>інфо-</a:t>
            </a:r>
            <a:r>
              <a:rPr lang="uk-UA" dirty="0" smtClean="0"/>
              <a:t>  технологічними </a:t>
            </a:r>
            <a:r>
              <a:rPr lang="uk-UA" dirty="0"/>
              <a:t>дослідженнями, взаємодоповнюючим устаткуванням.</a:t>
            </a:r>
            <a:endParaRPr lang="ru-RU" dirty="0"/>
          </a:p>
          <a:p>
            <a:pPr marL="0" lvl="0" indent="0">
              <a:buNone/>
            </a:pPr>
            <a:r>
              <a:rPr lang="uk-UA" dirty="0" smtClean="0"/>
              <a:t>4. Забезпечення </a:t>
            </a:r>
            <a:r>
              <a:rPr lang="uk-UA" dirty="0"/>
              <a:t>кадрами, стажування, наукові обміни.</a:t>
            </a:r>
            <a:endParaRPr lang="ru-RU" dirty="0"/>
          </a:p>
          <a:p>
            <a:pPr marL="0" lvl="0" indent="0">
              <a:buNone/>
            </a:pPr>
            <a:r>
              <a:rPr lang="uk-UA" dirty="0" smtClean="0"/>
              <a:t>5. Забезпечення </a:t>
            </a:r>
            <a:r>
              <a:rPr lang="uk-UA" dirty="0"/>
              <a:t>фінансування шляхом залучення коштів регіональних і національних програм, місцевих олігархів.</a:t>
            </a:r>
            <a:endParaRPr lang="ru-RU" dirty="0"/>
          </a:p>
          <a:p>
            <a:pPr marL="0" lvl="0" indent="0">
              <a:buNone/>
            </a:pPr>
            <a:r>
              <a:rPr lang="uk-UA" dirty="0" smtClean="0"/>
              <a:t>6. Вироблення </a:t>
            </a:r>
            <a:r>
              <a:rPr lang="uk-UA" dirty="0"/>
              <a:t>національної та регіональної стратегії </a:t>
            </a:r>
            <a:r>
              <a:rPr lang="uk-UA" dirty="0" smtClean="0"/>
              <a:t>диверсифікації </a:t>
            </a:r>
            <a:r>
              <a:rPr lang="uk-UA" dirty="0"/>
              <a:t>традиційних галузей спеціалізації регіонів і міст.</a:t>
            </a:r>
            <a:endParaRPr lang="ru-RU" dirty="0"/>
          </a:p>
          <a:p>
            <a:pPr marL="0" lvl="0" indent="0">
              <a:buNone/>
            </a:pPr>
            <a:r>
              <a:rPr lang="uk-UA" dirty="0" smtClean="0"/>
              <a:t>7. Забезпечення </a:t>
            </a:r>
            <a:r>
              <a:rPr lang="uk-UA" dirty="0"/>
              <a:t>бізнес-інкубування МП і тиражування </a:t>
            </a:r>
            <a:r>
              <a:rPr lang="uk-UA" dirty="0" err="1" smtClean="0"/>
              <a:t>нано-</a:t>
            </a:r>
            <a:r>
              <a:rPr lang="uk-UA" dirty="0" smtClean="0"/>
              <a:t>, </a:t>
            </a:r>
            <a:r>
              <a:rPr lang="uk-UA" dirty="0" err="1" smtClean="0"/>
              <a:t>біо-</a:t>
            </a:r>
            <a:r>
              <a:rPr lang="uk-UA" dirty="0" smtClean="0"/>
              <a:t>, </a:t>
            </a:r>
            <a:r>
              <a:rPr lang="uk-UA" dirty="0" err="1" smtClean="0"/>
              <a:t>інфо-</a:t>
            </a:r>
            <a:r>
              <a:rPr lang="uk-UA" dirty="0" smtClean="0"/>
              <a:t> розробок</a:t>
            </a:r>
            <a:r>
              <a:rPr lang="uk-UA" dirty="0"/>
              <a:t>.</a:t>
            </a:r>
            <a:endParaRPr lang="ru-RU" dirty="0"/>
          </a:p>
          <a:p>
            <a:endParaRPr lang="ru-RU" dirty="0"/>
          </a:p>
        </p:txBody>
      </p:sp>
    </p:spTree>
    <p:extLst>
      <p:ext uri="{BB962C8B-B14F-4D97-AF65-F5344CB8AC3E}">
        <p14:creationId xmlns:p14="http://schemas.microsoft.com/office/powerpoint/2010/main" val="957792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361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dirty="0"/>
              <a:t>Л</a:t>
            </a:r>
            <a:r>
              <a:rPr lang="ru-RU" dirty="0" smtClean="0"/>
              <a:t>итература</a:t>
            </a:r>
            <a:endParaRPr lang="ru-RU" dirty="0"/>
          </a:p>
        </p:txBody>
      </p:sp>
      <p:sp>
        <p:nvSpPr>
          <p:cNvPr id="3" name="Объект 2"/>
          <p:cNvSpPr>
            <a:spLocks noGrp="1"/>
          </p:cNvSpPr>
          <p:nvPr>
            <p:ph idx="1"/>
          </p:nvPr>
        </p:nvSpPr>
        <p:spPr>
          <a:xfrm>
            <a:off x="0" y="692696"/>
            <a:ext cx="9144000" cy="6165304"/>
          </a:xfrm>
        </p:spPr>
        <p:txBody>
          <a:bodyPr>
            <a:normAutofit fontScale="92500" lnSpcReduction="10000"/>
          </a:bodyPr>
          <a:lstStyle/>
          <a:p>
            <a:pPr marL="0" indent="0">
              <a:buNone/>
            </a:pPr>
            <a:r>
              <a:rPr lang="uk-UA" dirty="0" smtClean="0"/>
              <a:t>1. </a:t>
            </a:r>
            <a:r>
              <a:rPr lang="uk-UA" dirty="0" err="1" smtClean="0"/>
              <a:t>Глазьев</a:t>
            </a:r>
            <a:r>
              <a:rPr lang="uk-UA" dirty="0" smtClean="0"/>
              <a:t> </a:t>
            </a:r>
            <a:r>
              <a:rPr lang="uk-UA" dirty="0"/>
              <a:t>С. </a:t>
            </a:r>
            <a:r>
              <a:rPr lang="ru-RU" dirty="0"/>
              <a:t>Выход из </a:t>
            </a:r>
            <a:r>
              <a:rPr lang="ru-RU" dirty="0" smtClean="0"/>
              <a:t>хаоса //</a:t>
            </a:r>
            <a:r>
              <a:rPr lang="ru-RU" dirty="0"/>
              <a:t>www.dynacon.ru</a:t>
            </a:r>
            <a:r>
              <a:rPr lang="ru-RU" dirty="0" smtClean="0"/>
              <a:t>/ </a:t>
            </a:r>
            <a:r>
              <a:rPr lang="ru-RU" dirty="0" err="1" smtClean="0"/>
              <a:t>content</a:t>
            </a:r>
            <a:r>
              <a:rPr lang="ru-RU" dirty="0" smtClean="0"/>
              <a:t>/</a:t>
            </a:r>
            <a:r>
              <a:rPr lang="ru-RU" dirty="0" err="1" smtClean="0"/>
              <a:t>articles</a:t>
            </a:r>
            <a:r>
              <a:rPr lang="ru-RU" dirty="0" smtClean="0"/>
              <a:t>/4230/</a:t>
            </a:r>
          </a:p>
          <a:p>
            <a:pPr marL="0" indent="0">
              <a:buNone/>
            </a:pPr>
            <a:r>
              <a:rPr lang="ru-RU" dirty="0" smtClean="0"/>
              <a:t>2. </a:t>
            </a:r>
            <a:r>
              <a:rPr lang="uk-UA" dirty="0" err="1"/>
              <a:t>Кондратьев</a:t>
            </a:r>
            <a:r>
              <a:rPr lang="uk-UA" dirty="0"/>
              <a:t> Н. </a:t>
            </a:r>
            <a:r>
              <a:rPr lang="uk-UA" dirty="0" err="1"/>
              <a:t>Большие</a:t>
            </a:r>
            <a:r>
              <a:rPr lang="uk-UA" dirty="0"/>
              <a:t> </a:t>
            </a:r>
            <a:r>
              <a:rPr lang="uk-UA" dirty="0" err="1"/>
              <a:t>циклы</a:t>
            </a:r>
            <a:r>
              <a:rPr lang="uk-UA" dirty="0"/>
              <a:t> </a:t>
            </a:r>
            <a:r>
              <a:rPr lang="uk-UA" dirty="0" err="1"/>
              <a:t>экономической</a:t>
            </a:r>
            <a:r>
              <a:rPr lang="uk-UA" dirty="0"/>
              <a:t> </a:t>
            </a:r>
            <a:r>
              <a:rPr lang="uk-UA" dirty="0" err="1"/>
              <a:t>конъюнктуры</a:t>
            </a:r>
            <a:r>
              <a:rPr lang="uk-UA" dirty="0"/>
              <a:t> // </a:t>
            </a:r>
            <a:r>
              <a:rPr lang="uk-UA" dirty="0" err="1"/>
              <a:t>Кондратьев</a:t>
            </a:r>
            <a:r>
              <a:rPr lang="uk-UA" dirty="0"/>
              <a:t> Н.Д., </a:t>
            </a:r>
            <a:r>
              <a:rPr lang="uk-UA" dirty="0" err="1"/>
              <a:t>Опарин</a:t>
            </a:r>
            <a:r>
              <a:rPr lang="uk-UA" dirty="0"/>
              <a:t> Д.И. </a:t>
            </a:r>
            <a:r>
              <a:rPr lang="uk-UA" dirty="0" err="1"/>
              <a:t>Большие</a:t>
            </a:r>
            <a:r>
              <a:rPr lang="uk-UA" dirty="0"/>
              <a:t> </a:t>
            </a:r>
            <a:r>
              <a:rPr lang="uk-UA" dirty="0" err="1"/>
              <a:t>циклы</a:t>
            </a:r>
            <a:r>
              <a:rPr lang="uk-UA" dirty="0"/>
              <a:t> </a:t>
            </a:r>
            <a:r>
              <a:rPr lang="uk-UA" dirty="0" err="1"/>
              <a:t>конъюнктуры</a:t>
            </a:r>
            <a:r>
              <a:rPr lang="uk-UA" dirty="0"/>
              <a:t>. М., 1928. – 265 с</a:t>
            </a:r>
            <a:r>
              <a:rPr lang="uk-UA" dirty="0" smtClean="0"/>
              <a:t>.</a:t>
            </a:r>
          </a:p>
          <a:p>
            <a:pPr marL="0" indent="0">
              <a:buNone/>
            </a:pPr>
            <a:r>
              <a:rPr lang="uk-UA" dirty="0" smtClean="0"/>
              <a:t>3. Світ у цифрах 2013. – К: </a:t>
            </a:r>
            <a:r>
              <a:rPr lang="en-US" dirty="0" smtClean="0"/>
              <a:t>The Economist</a:t>
            </a:r>
            <a:r>
              <a:rPr lang="uk-UA" dirty="0" smtClean="0"/>
              <a:t>, 2014. – </a:t>
            </a:r>
            <a:r>
              <a:rPr lang="uk-UA" dirty="0" smtClean="0"/>
              <a:t>225 </a:t>
            </a:r>
            <a:r>
              <a:rPr lang="uk-UA" dirty="0" smtClean="0"/>
              <a:t>с</a:t>
            </a:r>
            <a:r>
              <a:rPr lang="uk-UA" dirty="0" smtClean="0"/>
              <a:t>.</a:t>
            </a:r>
          </a:p>
          <a:p>
            <a:pPr marL="0" indent="0">
              <a:buNone/>
            </a:pPr>
            <a:r>
              <a:rPr lang="ru-RU" dirty="0" smtClean="0"/>
              <a:t>4. </a:t>
            </a:r>
            <a:r>
              <a:rPr lang="ru-RU" dirty="0" err="1" smtClean="0"/>
              <a:t>Нанотехнологии</a:t>
            </a:r>
            <a:r>
              <a:rPr lang="ru-RU" dirty="0" smtClean="0"/>
              <a:t> </a:t>
            </a:r>
            <a:r>
              <a:rPr lang="ru-RU" dirty="0"/>
              <a:t>как ключевой фактор нового технологического </a:t>
            </a:r>
            <a:r>
              <a:rPr lang="ru-RU" dirty="0" err="1"/>
              <a:t>укла</a:t>
            </a:r>
            <a:r>
              <a:rPr lang="ru-RU" dirty="0"/>
              <a:t>- да в экономике </a:t>
            </a:r>
            <a:r>
              <a:rPr lang="ru-RU" b="1" dirty="0"/>
              <a:t>/ </a:t>
            </a:r>
            <a:r>
              <a:rPr lang="ru-RU" dirty="0"/>
              <a:t>Под ред. академика РАН </a:t>
            </a:r>
            <a:r>
              <a:rPr lang="ru-RU" dirty="0" err="1"/>
              <a:t>С.Ю.Глазьева</a:t>
            </a:r>
            <a:r>
              <a:rPr lang="ru-RU" dirty="0"/>
              <a:t> и профессора </a:t>
            </a:r>
            <a:r>
              <a:rPr lang="ru-RU" dirty="0" err="1"/>
              <a:t>В.В.Харитонова</a:t>
            </a:r>
            <a:r>
              <a:rPr lang="ru-RU" dirty="0"/>
              <a:t>. – М.: «</a:t>
            </a:r>
            <a:r>
              <a:rPr lang="ru-RU" dirty="0" err="1"/>
              <a:t>Тровант</a:t>
            </a:r>
            <a:r>
              <a:rPr lang="ru-RU" dirty="0"/>
              <a:t>». 2009. – 304 с. </a:t>
            </a:r>
            <a:endParaRPr lang="ru-RU" dirty="0" smtClean="0"/>
          </a:p>
          <a:p>
            <a:pPr marL="0" indent="0">
              <a:buNone/>
            </a:pPr>
            <a:r>
              <a:rPr lang="ru-RU" dirty="0" smtClean="0"/>
              <a:t>5. Ляшенко В.И., Жихарев И.В. И др. Большая книга о малом </a:t>
            </a:r>
            <a:r>
              <a:rPr lang="ru-RU" dirty="0" err="1" smtClean="0"/>
              <a:t>наномире</a:t>
            </a:r>
            <a:r>
              <a:rPr lang="ru-RU" dirty="0" smtClean="0"/>
              <a:t>. – Луганск: Альма-матер, 2009. – 531 с.</a:t>
            </a:r>
            <a:endParaRPr lang="ru-RU" dirty="0"/>
          </a:p>
          <a:p>
            <a:pPr marL="0" indent="0">
              <a:buNone/>
            </a:pPr>
            <a:endParaRPr lang="ru-RU" dirty="0"/>
          </a:p>
          <a:p>
            <a:pPr marL="0" indent="0">
              <a:buNone/>
            </a:pPr>
            <a:endParaRPr lang="ru-RU" dirty="0"/>
          </a:p>
          <a:p>
            <a:endParaRPr lang="ru-RU" dirty="0"/>
          </a:p>
        </p:txBody>
      </p:sp>
    </p:spTree>
    <p:extLst>
      <p:ext uri="{BB962C8B-B14F-4D97-AF65-F5344CB8AC3E}">
        <p14:creationId xmlns:p14="http://schemas.microsoft.com/office/powerpoint/2010/main" val="256016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34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786134118"/>
              </p:ext>
            </p:extLst>
          </p:nvPr>
        </p:nvGraphicFramePr>
        <p:xfrm>
          <a:off x="-2" y="1"/>
          <a:ext cx="9144002" cy="6858001"/>
        </p:xfrm>
        <a:graphic>
          <a:graphicData uri="http://schemas.openxmlformats.org/drawingml/2006/table">
            <a:tbl>
              <a:tblPr>
                <a:tableStyleId>{5C22544A-7EE6-4342-B048-85BDC9FD1C3A}</a:tableStyleId>
              </a:tblPr>
              <a:tblGrid>
                <a:gridCol w="1291196"/>
                <a:gridCol w="1142773"/>
                <a:gridCol w="1291196"/>
                <a:gridCol w="1291196"/>
                <a:gridCol w="1292107"/>
                <a:gridCol w="1417767"/>
                <a:gridCol w="1417767"/>
              </a:tblGrid>
              <a:tr h="254669">
                <a:tc rowSpan="2">
                  <a:txBody>
                    <a:bodyPr/>
                    <a:lstStyle/>
                    <a:p>
                      <a:pPr marL="278130" marR="48260" indent="0" eaLnBrk="0" hangingPunct="0">
                        <a:lnSpc>
                          <a:spcPct val="100000"/>
                        </a:lnSpc>
                        <a:spcBef>
                          <a:spcPts val="600"/>
                        </a:spcBef>
                        <a:spcAft>
                          <a:spcPts val="0"/>
                        </a:spcAft>
                      </a:pPr>
                      <a:r>
                        <a:rPr lang="ru-RU" sz="1300" b="1" spc="-5">
                          <a:effectLst/>
                        </a:rPr>
                        <a:t>Характеристики</a:t>
                      </a:r>
                      <a:r>
                        <a:rPr lang="ru-RU" sz="1300" b="1" spc="145">
                          <a:effectLst/>
                        </a:rPr>
                        <a:t> </a:t>
                      </a:r>
                      <a:r>
                        <a:rPr lang="ru-RU" sz="1300" b="1" spc="-5">
                          <a:effectLst/>
                        </a:rPr>
                        <a:t>уклада</a:t>
                      </a:r>
                      <a:endParaRPr lang="ru-RU" sz="1300" b="1">
                        <a:effectLst/>
                        <a:latin typeface="Times New Roman"/>
                        <a:ea typeface="Times New Roman"/>
                      </a:endParaRPr>
                    </a:p>
                  </a:txBody>
                  <a:tcPr marL="0" marR="0" marT="0" marB="0"/>
                </a:tc>
                <a:tc gridSpan="6">
                  <a:txBody>
                    <a:bodyPr/>
                    <a:lstStyle/>
                    <a:p>
                      <a:pPr marR="1270" indent="0" algn="ctr" eaLnBrk="0" hangingPunct="0">
                        <a:lnSpc>
                          <a:spcPct val="100000"/>
                        </a:lnSpc>
                        <a:spcBef>
                          <a:spcPts val="600"/>
                        </a:spcBef>
                        <a:spcAft>
                          <a:spcPts val="0"/>
                        </a:spcAft>
                      </a:pPr>
                      <a:r>
                        <a:rPr lang="ru-RU" sz="1300" b="1" spc="-5">
                          <a:effectLst/>
                        </a:rPr>
                        <a:t>Номер</a:t>
                      </a:r>
                      <a:r>
                        <a:rPr lang="ru-RU" sz="1300" b="1" spc="5">
                          <a:effectLst/>
                        </a:rPr>
                        <a:t> </a:t>
                      </a:r>
                      <a:r>
                        <a:rPr lang="ru-RU" sz="1300" b="1" spc="-5">
                          <a:effectLst/>
                        </a:rPr>
                        <a:t>технологического</a:t>
                      </a:r>
                      <a:r>
                        <a:rPr lang="ru-RU" sz="1300" b="1" spc="10">
                          <a:effectLst/>
                        </a:rPr>
                        <a:t> </a:t>
                      </a:r>
                      <a:r>
                        <a:rPr lang="ru-RU" sz="1300" b="1" spc="-5">
                          <a:effectLst/>
                        </a:rPr>
                        <a:t>уклада</a:t>
                      </a:r>
                      <a:endParaRPr lang="ru-RU" sz="1300" b="1">
                        <a:effectLst/>
                        <a:latin typeface="Times New Roman"/>
                        <a:ea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5538">
                <a:tc vMerge="1">
                  <a:txBody>
                    <a:bodyPr/>
                    <a:lstStyle/>
                    <a:p>
                      <a:endParaRPr lang="ru-RU"/>
                    </a:p>
                  </a:txBody>
                  <a:tcPr/>
                </a:tc>
                <a:tc>
                  <a:txBody>
                    <a:bodyPr/>
                    <a:lstStyle/>
                    <a:p>
                      <a:pPr marR="635" indent="0" algn="ctr" eaLnBrk="0" hangingPunct="0">
                        <a:lnSpc>
                          <a:spcPct val="100000"/>
                        </a:lnSpc>
                        <a:spcBef>
                          <a:spcPts val="600"/>
                        </a:spcBef>
                        <a:spcAft>
                          <a:spcPts val="0"/>
                        </a:spcAft>
                      </a:pPr>
                      <a:r>
                        <a:rPr lang="ru-RU" sz="1300" b="1">
                          <a:effectLst/>
                        </a:rPr>
                        <a:t>1</a:t>
                      </a:r>
                      <a:endParaRPr lang="ru-RU" sz="1300" b="1">
                        <a:effectLst/>
                        <a:latin typeface="Times New Roman"/>
                        <a:ea typeface="Times New Roman"/>
                      </a:endParaRPr>
                    </a:p>
                  </a:txBody>
                  <a:tcPr marL="0" marR="0" marT="0" marB="0"/>
                </a:tc>
                <a:tc>
                  <a:txBody>
                    <a:bodyPr/>
                    <a:lstStyle/>
                    <a:p>
                      <a:pPr marR="635" indent="0" algn="ctr" eaLnBrk="0" hangingPunct="0">
                        <a:lnSpc>
                          <a:spcPct val="100000"/>
                        </a:lnSpc>
                        <a:spcBef>
                          <a:spcPts val="600"/>
                        </a:spcBef>
                        <a:spcAft>
                          <a:spcPts val="0"/>
                        </a:spcAft>
                      </a:pPr>
                      <a:r>
                        <a:rPr lang="ru-RU" sz="1300" b="1">
                          <a:effectLst/>
                        </a:rPr>
                        <a:t>2</a:t>
                      </a:r>
                      <a:endParaRPr lang="ru-RU" sz="1300" b="1">
                        <a:effectLst/>
                        <a:latin typeface="Times New Roman"/>
                        <a:ea typeface="Times New Roman"/>
                      </a:endParaRPr>
                    </a:p>
                  </a:txBody>
                  <a:tcPr marL="0" marR="0" marT="0" marB="0"/>
                </a:tc>
                <a:tc>
                  <a:txBody>
                    <a:bodyPr/>
                    <a:lstStyle/>
                    <a:p>
                      <a:pPr marR="3810" indent="0" algn="ctr" eaLnBrk="0" hangingPunct="0">
                        <a:lnSpc>
                          <a:spcPct val="100000"/>
                        </a:lnSpc>
                        <a:spcBef>
                          <a:spcPts val="600"/>
                        </a:spcBef>
                        <a:spcAft>
                          <a:spcPts val="0"/>
                        </a:spcAft>
                      </a:pPr>
                      <a:r>
                        <a:rPr lang="ru-RU" sz="1300" b="1">
                          <a:effectLst/>
                        </a:rPr>
                        <a:t>3</a:t>
                      </a:r>
                      <a:endParaRPr lang="ru-RU" sz="1300" b="1">
                        <a:effectLst/>
                        <a:latin typeface="Times New Roman"/>
                        <a:ea typeface="Times New Roman"/>
                      </a:endParaRPr>
                    </a:p>
                  </a:txBody>
                  <a:tcPr marL="0" marR="0" marT="0" marB="0"/>
                </a:tc>
                <a:tc>
                  <a:txBody>
                    <a:bodyPr/>
                    <a:lstStyle/>
                    <a:p>
                      <a:pPr marR="3175" indent="0" algn="ctr" eaLnBrk="0" hangingPunct="0">
                        <a:lnSpc>
                          <a:spcPct val="100000"/>
                        </a:lnSpc>
                        <a:spcBef>
                          <a:spcPts val="600"/>
                        </a:spcBef>
                        <a:spcAft>
                          <a:spcPts val="0"/>
                        </a:spcAft>
                      </a:pPr>
                      <a:r>
                        <a:rPr lang="ru-RU" sz="1300" b="1">
                          <a:effectLst/>
                        </a:rPr>
                        <a:t>4</a:t>
                      </a:r>
                      <a:endParaRPr lang="ru-RU" sz="1300" b="1">
                        <a:effectLst/>
                        <a:latin typeface="Times New Roman"/>
                        <a:ea typeface="Times New Roman"/>
                      </a:endParaRPr>
                    </a:p>
                  </a:txBody>
                  <a:tcPr marL="0" marR="0" marT="0" marB="0"/>
                </a:tc>
                <a:tc>
                  <a:txBody>
                    <a:bodyPr/>
                    <a:lstStyle/>
                    <a:p>
                      <a:pPr marR="3810" indent="0" algn="ctr" eaLnBrk="0" hangingPunct="0">
                        <a:lnSpc>
                          <a:spcPct val="100000"/>
                        </a:lnSpc>
                        <a:spcBef>
                          <a:spcPts val="600"/>
                        </a:spcBef>
                        <a:spcAft>
                          <a:spcPts val="0"/>
                        </a:spcAft>
                      </a:pPr>
                      <a:r>
                        <a:rPr lang="ru-RU" sz="1300" b="1">
                          <a:effectLst/>
                        </a:rPr>
                        <a:t>5</a:t>
                      </a:r>
                      <a:endParaRPr lang="ru-RU" sz="1300" b="1">
                        <a:effectLst/>
                        <a:latin typeface="Times New Roman"/>
                        <a:ea typeface="Times New Roman"/>
                      </a:endParaRPr>
                    </a:p>
                  </a:txBody>
                  <a:tcPr marL="0" marR="0" marT="0" marB="0"/>
                </a:tc>
                <a:tc>
                  <a:txBody>
                    <a:bodyPr/>
                    <a:lstStyle/>
                    <a:p>
                      <a:pPr marR="635" indent="0" algn="ctr" eaLnBrk="0" hangingPunct="0">
                        <a:lnSpc>
                          <a:spcPct val="100000"/>
                        </a:lnSpc>
                        <a:spcBef>
                          <a:spcPts val="600"/>
                        </a:spcBef>
                        <a:spcAft>
                          <a:spcPts val="0"/>
                        </a:spcAft>
                      </a:pPr>
                      <a:r>
                        <a:rPr lang="ru-RU" sz="1300" b="1">
                          <a:effectLst/>
                        </a:rPr>
                        <a:t>6</a:t>
                      </a:r>
                      <a:endParaRPr lang="ru-RU" sz="1300" b="1">
                        <a:effectLst/>
                        <a:latin typeface="Times New Roman"/>
                        <a:ea typeface="Times New Roman"/>
                      </a:endParaRPr>
                    </a:p>
                  </a:txBody>
                  <a:tcPr marL="0" marR="0" marT="0" marB="0"/>
                </a:tc>
              </a:tr>
              <a:tr h="650776">
                <a:tc>
                  <a:txBody>
                    <a:bodyPr/>
                    <a:lstStyle/>
                    <a:p>
                      <a:pPr marL="59690" marR="64135" indent="0" eaLnBrk="0" hangingPunct="0">
                        <a:lnSpc>
                          <a:spcPct val="100000"/>
                        </a:lnSpc>
                        <a:spcBef>
                          <a:spcPts val="600"/>
                        </a:spcBef>
                        <a:spcAft>
                          <a:spcPts val="0"/>
                        </a:spcAft>
                      </a:pPr>
                      <a:r>
                        <a:rPr lang="ru-RU" sz="1300" b="1">
                          <a:effectLst/>
                        </a:rPr>
                        <a:t>Период</a:t>
                      </a:r>
                      <a:r>
                        <a:rPr lang="ru-RU" sz="1300" b="1" spc="5">
                          <a:effectLst/>
                        </a:rPr>
                        <a:t> </a:t>
                      </a:r>
                      <a:r>
                        <a:rPr lang="ru-RU" sz="1300" b="1" spc="-5">
                          <a:effectLst/>
                        </a:rPr>
                        <a:t>доминирования</a:t>
                      </a:r>
                      <a:endParaRPr lang="ru-RU" sz="1300" b="1">
                        <a:effectLst/>
                        <a:latin typeface="Times New Roman"/>
                        <a:ea typeface="Times New Roman"/>
                      </a:endParaRPr>
                    </a:p>
                  </a:txBody>
                  <a:tcPr marL="0" marR="0" marT="0" marB="0"/>
                </a:tc>
                <a:tc>
                  <a:txBody>
                    <a:bodyPr/>
                    <a:lstStyle/>
                    <a:p>
                      <a:pPr indent="0" algn="ctr" eaLnBrk="0" hangingPunct="0">
                        <a:lnSpc>
                          <a:spcPct val="100000"/>
                        </a:lnSpc>
                        <a:spcBef>
                          <a:spcPts val="600"/>
                        </a:spcBef>
                        <a:spcAft>
                          <a:spcPts val="0"/>
                        </a:spcAft>
                      </a:pPr>
                      <a:r>
                        <a:rPr lang="ru-RU" sz="1300" b="1">
                          <a:effectLst/>
                        </a:rPr>
                        <a:t>1770–1830</a:t>
                      </a:r>
                    </a:p>
                    <a:p>
                      <a:pPr marR="635" indent="0" algn="ctr" eaLnBrk="0" hangingPunct="0">
                        <a:lnSpc>
                          <a:spcPct val="100000"/>
                        </a:lnSpc>
                        <a:spcBef>
                          <a:spcPts val="600"/>
                        </a:spcBef>
                        <a:spcAft>
                          <a:spcPts val="0"/>
                        </a:spcAft>
                      </a:pPr>
                      <a:r>
                        <a:rPr lang="ru-RU" sz="1300" b="1" spc="-5">
                          <a:effectLst/>
                        </a:rPr>
                        <a:t>годы</a:t>
                      </a:r>
                      <a:endParaRPr lang="ru-RU" sz="1300" b="1">
                        <a:effectLst/>
                        <a:latin typeface="Times New Roman"/>
                        <a:ea typeface="Times New Roman"/>
                      </a:endParaRPr>
                    </a:p>
                  </a:txBody>
                  <a:tcPr marL="0" marR="0" marT="0" marB="0"/>
                </a:tc>
                <a:tc>
                  <a:txBody>
                    <a:bodyPr/>
                    <a:lstStyle/>
                    <a:p>
                      <a:pPr indent="0" algn="ctr" eaLnBrk="0" hangingPunct="0">
                        <a:lnSpc>
                          <a:spcPct val="100000"/>
                        </a:lnSpc>
                        <a:spcBef>
                          <a:spcPts val="600"/>
                        </a:spcBef>
                        <a:spcAft>
                          <a:spcPts val="0"/>
                        </a:spcAft>
                      </a:pPr>
                      <a:r>
                        <a:rPr lang="ru-RU" sz="1300" b="1">
                          <a:effectLst/>
                        </a:rPr>
                        <a:t>1830–1880</a:t>
                      </a:r>
                    </a:p>
                    <a:p>
                      <a:pPr marR="635" indent="0" algn="ctr" eaLnBrk="0" hangingPunct="0">
                        <a:lnSpc>
                          <a:spcPct val="100000"/>
                        </a:lnSpc>
                        <a:spcBef>
                          <a:spcPts val="600"/>
                        </a:spcBef>
                        <a:spcAft>
                          <a:spcPts val="0"/>
                        </a:spcAft>
                      </a:pPr>
                      <a:r>
                        <a:rPr lang="ru-RU" sz="1300" b="1" spc="-5">
                          <a:effectLst/>
                        </a:rPr>
                        <a:t>годы</a:t>
                      </a:r>
                      <a:endParaRPr lang="ru-RU" sz="1300" b="1">
                        <a:effectLst/>
                        <a:latin typeface="Times New Roman"/>
                        <a:ea typeface="Times New Roman"/>
                      </a:endParaRPr>
                    </a:p>
                  </a:txBody>
                  <a:tcPr marL="0" marR="0" marT="0" marB="0"/>
                </a:tc>
                <a:tc>
                  <a:txBody>
                    <a:bodyPr/>
                    <a:lstStyle/>
                    <a:p>
                      <a:pPr marR="1270" indent="0" algn="ctr" eaLnBrk="0" hangingPunct="0">
                        <a:lnSpc>
                          <a:spcPct val="100000"/>
                        </a:lnSpc>
                        <a:spcBef>
                          <a:spcPts val="600"/>
                        </a:spcBef>
                        <a:spcAft>
                          <a:spcPts val="0"/>
                        </a:spcAft>
                      </a:pPr>
                      <a:r>
                        <a:rPr lang="ru-RU" sz="1300" b="1">
                          <a:effectLst/>
                        </a:rPr>
                        <a:t>1880–1930</a:t>
                      </a:r>
                    </a:p>
                    <a:p>
                      <a:pPr marR="635" indent="0" algn="ctr" eaLnBrk="0" hangingPunct="0">
                        <a:lnSpc>
                          <a:spcPct val="100000"/>
                        </a:lnSpc>
                        <a:spcBef>
                          <a:spcPts val="600"/>
                        </a:spcBef>
                        <a:spcAft>
                          <a:spcPts val="0"/>
                        </a:spcAft>
                      </a:pPr>
                      <a:r>
                        <a:rPr lang="ru-RU" sz="1300" b="1" spc="-5">
                          <a:effectLst/>
                        </a:rPr>
                        <a:t>годы</a:t>
                      </a:r>
                      <a:endParaRPr lang="ru-RU" sz="1300" b="1">
                        <a:effectLst/>
                        <a:latin typeface="Times New Roman"/>
                        <a:ea typeface="Times New Roman"/>
                      </a:endParaRPr>
                    </a:p>
                  </a:txBody>
                  <a:tcPr marL="0" marR="0" marT="0" marB="0"/>
                </a:tc>
                <a:tc>
                  <a:txBody>
                    <a:bodyPr/>
                    <a:lstStyle/>
                    <a:p>
                      <a:pPr indent="0" algn="ctr" eaLnBrk="0" hangingPunct="0">
                        <a:lnSpc>
                          <a:spcPct val="100000"/>
                        </a:lnSpc>
                        <a:spcBef>
                          <a:spcPts val="600"/>
                        </a:spcBef>
                        <a:spcAft>
                          <a:spcPts val="0"/>
                        </a:spcAft>
                      </a:pPr>
                      <a:r>
                        <a:rPr lang="ru-RU" sz="1300" b="1">
                          <a:effectLst/>
                        </a:rPr>
                        <a:t>1930–1970</a:t>
                      </a:r>
                    </a:p>
                    <a:p>
                      <a:pPr marR="635" indent="0" algn="ctr" eaLnBrk="0" hangingPunct="0">
                        <a:lnSpc>
                          <a:spcPct val="100000"/>
                        </a:lnSpc>
                        <a:spcBef>
                          <a:spcPts val="600"/>
                        </a:spcBef>
                        <a:spcAft>
                          <a:spcPts val="0"/>
                        </a:spcAft>
                      </a:pPr>
                      <a:r>
                        <a:rPr lang="ru-RU" sz="1300" b="1" spc="-5">
                          <a:effectLst/>
                        </a:rPr>
                        <a:t>годы</a:t>
                      </a:r>
                      <a:endParaRPr lang="ru-RU" sz="1300" b="1">
                        <a:effectLst/>
                        <a:latin typeface="Times New Roman"/>
                        <a:ea typeface="Times New Roman"/>
                      </a:endParaRPr>
                    </a:p>
                  </a:txBody>
                  <a:tcPr marL="0" marR="0" marT="0" marB="0"/>
                </a:tc>
                <a:tc>
                  <a:txBody>
                    <a:bodyPr/>
                    <a:lstStyle/>
                    <a:p>
                      <a:pPr marR="4445" indent="0" algn="ctr" eaLnBrk="0" hangingPunct="0">
                        <a:lnSpc>
                          <a:spcPct val="100000"/>
                        </a:lnSpc>
                        <a:spcBef>
                          <a:spcPts val="600"/>
                        </a:spcBef>
                        <a:spcAft>
                          <a:spcPts val="0"/>
                        </a:spcAft>
                      </a:pPr>
                      <a:r>
                        <a:rPr lang="ru-RU" sz="1300" b="1">
                          <a:effectLst/>
                        </a:rPr>
                        <a:t>от</a:t>
                      </a:r>
                      <a:r>
                        <a:rPr lang="ru-RU" sz="1300" b="1" spc="5">
                          <a:effectLst/>
                        </a:rPr>
                        <a:t> </a:t>
                      </a:r>
                      <a:r>
                        <a:rPr lang="ru-RU" sz="1300" b="1" spc="-10">
                          <a:effectLst/>
                        </a:rPr>
                        <a:t>1970</a:t>
                      </a:r>
                      <a:endParaRPr lang="ru-RU" sz="1300" b="1">
                        <a:effectLst/>
                      </a:endParaRPr>
                    </a:p>
                    <a:p>
                      <a:pPr marR="1270" indent="0" algn="ctr" eaLnBrk="0" hangingPunct="0">
                        <a:lnSpc>
                          <a:spcPct val="100000"/>
                        </a:lnSpc>
                        <a:spcBef>
                          <a:spcPts val="600"/>
                        </a:spcBef>
                        <a:spcAft>
                          <a:spcPts val="0"/>
                        </a:spcAft>
                      </a:pPr>
                      <a:r>
                        <a:rPr lang="ru-RU" sz="1300" b="1" spc="-5">
                          <a:effectLst/>
                        </a:rPr>
                        <a:t>до</a:t>
                      </a:r>
                      <a:r>
                        <a:rPr lang="ru-RU" sz="1300" b="1" spc="5">
                          <a:effectLst/>
                        </a:rPr>
                        <a:t> </a:t>
                      </a:r>
                      <a:r>
                        <a:rPr lang="ru-RU" sz="1300" b="1" spc="-5">
                          <a:effectLst/>
                        </a:rPr>
                        <a:t>2010</a:t>
                      </a:r>
                      <a:r>
                        <a:rPr lang="ru-RU" sz="1300" b="1" spc="5">
                          <a:effectLst/>
                        </a:rPr>
                        <a:t> </a:t>
                      </a:r>
                      <a:r>
                        <a:rPr lang="ru-RU" sz="1300" b="1" spc="-5">
                          <a:effectLst/>
                        </a:rPr>
                        <a:t>годов</a:t>
                      </a:r>
                      <a:endParaRPr lang="ru-RU" sz="1300" b="1">
                        <a:effectLst/>
                        <a:latin typeface="Times New Roman"/>
                        <a:ea typeface="Times New Roman"/>
                      </a:endParaRPr>
                    </a:p>
                  </a:txBody>
                  <a:tcPr marL="0" marR="0" marT="0" marB="0"/>
                </a:tc>
                <a:tc>
                  <a:txBody>
                    <a:bodyPr/>
                    <a:lstStyle/>
                    <a:p>
                      <a:pPr indent="0" algn="ctr" eaLnBrk="0" hangingPunct="0">
                        <a:lnSpc>
                          <a:spcPct val="100000"/>
                        </a:lnSpc>
                        <a:spcBef>
                          <a:spcPts val="600"/>
                        </a:spcBef>
                        <a:spcAft>
                          <a:spcPts val="0"/>
                        </a:spcAft>
                      </a:pPr>
                      <a:r>
                        <a:rPr lang="ru-RU" sz="1300" b="1">
                          <a:effectLst/>
                        </a:rPr>
                        <a:t>2010–2050</a:t>
                      </a:r>
                    </a:p>
                    <a:p>
                      <a:pPr marR="635" indent="0" algn="ctr" eaLnBrk="0" hangingPunct="0">
                        <a:lnSpc>
                          <a:spcPct val="100000"/>
                        </a:lnSpc>
                        <a:spcBef>
                          <a:spcPts val="600"/>
                        </a:spcBef>
                        <a:spcAft>
                          <a:spcPts val="0"/>
                        </a:spcAft>
                      </a:pPr>
                      <a:r>
                        <a:rPr lang="ru-RU" sz="1300" b="1" spc="-5">
                          <a:effectLst/>
                        </a:rPr>
                        <a:t>годы</a:t>
                      </a:r>
                      <a:endParaRPr lang="ru-RU" sz="1300" b="1">
                        <a:effectLst/>
                        <a:latin typeface="Times New Roman"/>
                        <a:ea typeface="Times New Roman"/>
                      </a:endParaRPr>
                    </a:p>
                  </a:txBody>
                  <a:tcPr marL="0" marR="0" marT="0" marB="0"/>
                </a:tc>
              </a:tr>
              <a:tr h="228289">
                <a:tc>
                  <a:txBody>
                    <a:bodyPr/>
                    <a:lstStyle/>
                    <a:p>
                      <a:pPr marL="19050" indent="0" eaLnBrk="0" hangingPunct="0">
                        <a:lnSpc>
                          <a:spcPct val="100000"/>
                        </a:lnSpc>
                        <a:spcBef>
                          <a:spcPts val="600"/>
                        </a:spcBef>
                        <a:spcAft>
                          <a:spcPts val="0"/>
                        </a:spcAft>
                      </a:pPr>
                      <a:r>
                        <a:rPr lang="ru-RU" sz="1300" b="1" spc="-5">
                          <a:effectLst/>
                        </a:rPr>
                        <a:t>Технологические</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spc="-5">
                          <a:effectLst/>
                        </a:rPr>
                        <a:t>Великобри-</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spc="-5">
                          <a:effectLst/>
                        </a:rPr>
                        <a:t>Великобрита-</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spc="-5">
                          <a:effectLst/>
                        </a:rPr>
                        <a:t>Германия,</a:t>
                      </a:r>
                      <a:r>
                        <a:rPr lang="ru-RU" sz="1300" b="1" spc="5">
                          <a:effectLst/>
                        </a:rPr>
                        <a:t> </a:t>
                      </a:r>
                      <a:r>
                        <a:rPr lang="ru-RU" sz="1300" b="1" spc="-5">
                          <a:effectLst/>
                        </a:rPr>
                        <a:t>США,</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spc="-5">
                          <a:effectLst/>
                        </a:rPr>
                        <a:t>США,</a:t>
                      </a:r>
                      <a:r>
                        <a:rPr lang="ru-RU" sz="1300" b="1" spc="5">
                          <a:effectLst/>
                        </a:rPr>
                        <a:t> </a:t>
                      </a:r>
                      <a:r>
                        <a:rPr lang="ru-RU" sz="1300" b="1" spc="-5">
                          <a:effectLst/>
                        </a:rPr>
                        <a:t>Западная</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spc="-5">
                          <a:effectLst/>
                        </a:rPr>
                        <a:t>США,</a:t>
                      </a:r>
                      <a:r>
                        <a:rPr lang="ru-RU" sz="1300" b="1" spc="5">
                          <a:effectLst/>
                        </a:rPr>
                        <a:t> </a:t>
                      </a:r>
                      <a:r>
                        <a:rPr lang="ru-RU" sz="1300" b="1">
                          <a:effectLst/>
                        </a:rPr>
                        <a:t>ЕС,</a:t>
                      </a:r>
                      <a:r>
                        <a:rPr lang="ru-RU" sz="1300" b="1" spc="5">
                          <a:effectLst/>
                        </a:rPr>
                        <a:t> </a:t>
                      </a:r>
                      <a:r>
                        <a:rPr lang="ru-RU" sz="1300" b="1" spc="-5">
                          <a:effectLst/>
                        </a:rPr>
                        <a:t>Япо-</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spc="-5">
                          <a:effectLst/>
                        </a:rPr>
                        <a:t>США,</a:t>
                      </a:r>
                      <a:r>
                        <a:rPr lang="ru-RU" sz="1300" b="1" spc="5">
                          <a:effectLst/>
                        </a:rPr>
                        <a:t> </a:t>
                      </a:r>
                      <a:r>
                        <a:rPr lang="ru-RU" sz="1300" b="1">
                          <a:effectLst/>
                        </a:rPr>
                        <a:t>ЕС,</a:t>
                      </a:r>
                      <a:r>
                        <a:rPr lang="ru-RU" sz="1300" b="1" spc="5">
                          <a:effectLst/>
                        </a:rPr>
                        <a:t> </a:t>
                      </a:r>
                      <a:r>
                        <a:rPr lang="ru-RU" sz="1300" b="1" spc="-5">
                          <a:effectLst/>
                        </a:rPr>
                        <a:t>Япония,</a:t>
                      </a:r>
                      <a:endParaRPr lang="ru-RU" sz="1300" b="1">
                        <a:effectLst/>
                        <a:latin typeface="Times New Roman"/>
                        <a:ea typeface="Times New Roman"/>
                      </a:endParaRPr>
                    </a:p>
                  </a:txBody>
                  <a:tcPr marL="0" marR="0" marT="0" marB="0"/>
                </a:tc>
              </a:tr>
              <a:tr h="211041">
                <a:tc rowSpan="4">
                  <a:txBody>
                    <a:bodyPr/>
                    <a:lstStyle/>
                    <a:p>
                      <a:pPr marL="19050" indent="0" eaLnBrk="0" hangingPunct="0">
                        <a:lnSpc>
                          <a:spcPct val="100000"/>
                        </a:lnSpc>
                        <a:spcBef>
                          <a:spcPts val="600"/>
                        </a:spcBef>
                        <a:spcAft>
                          <a:spcPts val="0"/>
                        </a:spcAft>
                      </a:pPr>
                      <a:r>
                        <a:rPr lang="ru-RU" sz="1300" b="1" spc="-5">
                          <a:effectLst/>
                        </a:rPr>
                        <a:t>лидеры</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spc="-5">
                          <a:effectLst/>
                        </a:rPr>
                        <a:t>тания,</a:t>
                      </a:r>
                      <a:r>
                        <a:rPr lang="ru-RU" sz="1300" b="1" spc="5">
                          <a:effectLst/>
                        </a:rPr>
                        <a:t> </a:t>
                      </a:r>
                      <a:r>
                        <a:rPr lang="ru-RU" sz="1300" b="1" spc="-5">
                          <a:effectLst/>
                        </a:rPr>
                        <a:t>Фран-</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spc="-5">
                          <a:effectLst/>
                        </a:rPr>
                        <a:t>ния,</a:t>
                      </a:r>
                      <a:r>
                        <a:rPr lang="ru-RU" sz="1300" b="1" spc="5">
                          <a:effectLst/>
                        </a:rPr>
                        <a:t> </a:t>
                      </a:r>
                      <a:r>
                        <a:rPr lang="ru-RU" sz="1300" b="1" spc="-5">
                          <a:effectLst/>
                        </a:rPr>
                        <a:t>Франция,</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spc="-5">
                          <a:effectLst/>
                        </a:rPr>
                        <a:t>Великобритания,</a:t>
                      </a:r>
                      <a:endParaRPr lang="ru-RU" sz="1300" b="1">
                        <a:effectLst/>
                        <a:latin typeface="Times New Roman"/>
                        <a:ea typeface="Times New Roman"/>
                      </a:endParaRPr>
                    </a:p>
                  </a:txBody>
                  <a:tcPr marL="0" marR="0" marT="0" marB="0"/>
                </a:tc>
                <a:tc rowSpan="4">
                  <a:txBody>
                    <a:bodyPr/>
                    <a:lstStyle/>
                    <a:p>
                      <a:pPr marL="19050" indent="0" eaLnBrk="0" hangingPunct="0">
                        <a:lnSpc>
                          <a:spcPct val="100000"/>
                        </a:lnSpc>
                        <a:spcBef>
                          <a:spcPts val="600"/>
                        </a:spcBef>
                        <a:spcAft>
                          <a:spcPts val="0"/>
                        </a:spcAft>
                      </a:pPr>
                      <a:r>
                        <a:rPr lang="ru-RU" sz="1300" b="1" spc="-5">
                          <a:effectLst/>
                        </a:rPr>
                        <a:t>Европа,</a:t>
                      </a:r>
                      <a:r>
                        <a:rPr lang="ru-RU" sz="1300" b="1" spc="5">
                          <a:effectLst/>
                        </a:rPr>
                        <a:t> </a:t>
                      </a:r>
                      <a:r>
                        <a:rPr lang="ru-RU" sz="1300" b="1" spc="-5">
                          <a:effectLst/>
                        </a:rPr>
                        <a:t>Япония</a:t>
                      </a:r>
                      <a:endParaRPr lang="ru-RU" sz="1300" b="1">
                        <a:effectLst/>
                        <a:latin typeface="Times New Roman"/>
                        <a:ea typeface="Times New Roman"/>
                      </a:endParaRPr>
                    </a:p>
                  </a:txBody>
                  <a:tcPr marL="0" marR="0" marT="0" marB="0"/>
                </a:tc>
                <a:tc rowSpan="4">
                  <a:txBody>
                    <a:bodyPr/>
                    <a:lstStyle/>
                    <a:p>
                      <a:pPr marL="19050" indent="0" eaLnBrk="0" hangingPunct="0">
                        <a:lnSpc>
                          <a:spcPct val="100000"/>
                        </a:lnSpc>
                        <a:spcBef>
                          <a:spcPts val="600"/>
                        </a:spcBef>
                        <a:spcAft>
                          <a:spcPts val="0"/>
                        </a:spcAft>
                      </a:pPr>
                      <a:r>
                        <a:rPr lang="ru-RU" sz="1300" b="1" spc="-5">
                          <a:effectLst/>
                        </a:rPr>
                        <a:t>ния</a:t>
                      </a:r>
                      <a:endParaRPr lang="ru-RU" sz="1300" b="1">
                        <a:effectLst/>
                        <a:latin typeface="Times New Roman"/>
                        <a:ea typeface="Times New Roman"/>
                      </a:endParaRPr>
                    </a:p>
                  </a:txBody>
                  <a:tcPr marL="0" marR="0" marT="0" marB="0"/>
                </a:tc>
                <a:tc rowSpan="4">
                  <a:txBody>
                    <a:bodyPr/>
                    <a:lstStyle/>
                    <a:p>
                      <a:pPr marL="19050" indent="0" eaLnBrk="0" hangingPunct="0">
                        <a:lnSpc>
                          <a:spcPct val="100000"/>
                        </a:lnSpc>
                        <a:spcBef>
                          <a:spcPts val="600"/>
                        </a:spcBef>
                        <a:spcAft>
                          <a:spcPts val="0"/>
                        </a:spcAft>
                      </a:pPr>
                      <a:r>
                        <a:rPr lang="ru-RU" sz="1300" b="1" spc="-5">
                          <a:effectLst/>
                        </a:rPr>
                        <a:t>Россия </a:t>
                      </a:r>
                      <a:r>
                        <a:rPr lang="ru-RU" sz="1300" b="1">
                          <a:effectLst/>
                        </a:rPr>
                        <a:t>(?)</a:t>
                      </a:r>
                      <a:endParaRPr lang="ru-RU" sz="1300" b="1">
                        <a:effectLst/>
                        <a:latin typeface="Times New Roman"/>
                        <a:ea typeface="Times New Roman"/>
                      </a:endParaRPr>
                    </a:p>
                  </a:txBody>
                  <a:tcPr marL="0" marR="0" marT="0" marB="0"/>
                </a:tc>
              </a:tr>
              <a:tr h="211041">
                <a:tc vMerge="1">
                  <a:txBody>
                    <a:bodyPr/>
                    <a:lstStyle/>
                    <a:p>
                      <a:endParaRPr lang="ru-RU"/>
                    </a:p>
                  </a:txBody>
                  <a:tcPr/>
                </a:tc>
                <a:tc rowSpan="3">
                  <a:txBody>
                    <a:bodyPr/>
                    <a:lstStyle/>
                    <a:p>
                      <a:pPr marL="19050" indent="0" eaLnBrk="0" hangingPunct="0">
                        <a:lnSpc>
                          <a:spcPct val="100000"/>
                        </a:lnSpc>
                        <a:spcBef>
                          <a:spcPts val="600"/>
                        </a:spcBef>
                        <a:spcAft>
                          <a:spcPts val="0"/>
                        </a:spcAft>
                      </a:pPr>
                      <a:r>
                        <a:rPr lang="ru-RU" sz="1300" b="1" spc="-5">
                          <a:effectLst/>
                        </a:rPr>
                        <a:t>ция,</a:t>
                      </a:r>
                      <a:r>
                        <a:rPr lang="ru-RU" sz="1300" b="1" spc="5">
                          <a:effectLst/>
                        </a:rPr>
                        <a:t> </a:t>
                      </a:r>
                      <a:r>
                        <a:rPr lang="ru-RU" sz="1300" b="1" spc="-5">
                          <a:effectLst/>
                        </a:rPr>
                        <a:t>Бельгия</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spc="-5">
                          <a:effectLst/>
                        </a:rPr>
                        <a:t>Бельгия,</a:t>
                      </a:r>
                      <a:r>
                        <a:rPr lang="ru-RU" sz="1300" b="1" spc="5">
                          <a:effectLst/>
                        </a:rPr>
                        <a:t> </a:t>
                      </a:r>
                      <a:r>
                        <a:rPr lang="ru-RU" sz="1300" b="1" spc="-5">
                          <a:effectLst/>
                        </a:rPr>
                        <a:t>Гер-</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spc="-5">
                          <a:effectLst/>
                        </a:rPr>
                        <a:t>Франция,</a:t>
                      </a:r>
                      <a:r>
                        <a:rPr lang="ru-RU" sz="1300" b="1" spc="5">
                          <a:effectLst/>
                        </a:rPr>
                        <a:t> </a:t>
                      </a:r>
                      <a:r>
                        <a:rPr lang="ru-RU" sz="1300" b="1" spc="-5">
                          <a:effectLst/>
                        </a:rPr>
                        <a:t>Бель-</a:t>
                      </a:r>
                      <a:endParaRPr lang="ru-RU" sz="1300" b="1">
                        <a:effectLst/>
                        <a:latin typeface="Times New Roman"/>
                        <a:ea typeface="Times New Roman"/>
                      </a:endParaRPr>
                    </a:p>
                  </a:txBody>
                  <a:tcPr marL="0" marR="0" marT="0" marB="0"/>
                </a:tc>
                <a:tc vMerge="1">
                  <a:txBody>
                    <a:bodyPr/>
                    <a:lstStyle/>
                    <a:p>
                      <a:endParaRPr lang="ru-RU"/>
                    </a:p>
                  </a:txBody>
                  <a:tcPr/>
                </a:tc>
                <a:tc vMerge="1">
                  <a:txBody>
                    <a:bodyPr/>
                    <a:lstStyle/>
                    <a:p>
                      <a:endParaRPr lang="ru-RU"/>
                    </a:p>
                  </a:txBody>
                  <a:tcPr/>
                </a:tc>
                <a:tc vMerge="1">
                  <a:txBody>
                    <a:bodyPr/>
                    <a:lstStyle/>
                    <a:p>
                      <a:endParaRPr lang="ru-RU"/>
                    </a:p>
                  </a:txBody>
                  <a:tcPr/>
                </a:tc>
              </a:tr>
              <a:tr h="209012">
                <a:tc vMerge="1">
                  <a:txBody>
                    <a:bodyPr/>
                    <a:lstStyle/>
                    <a:p>
                      <a:endParaRPr lang="ru-RU"/>
                    </a:p>
                  </a:txBody>
                  <a:tcPr/>
                </a:tc>
                <a:tc vMerge="1">
                  <a:txBody>
                    <a:bodyPr/>
                    <a:lstStyle/>
                    <a:p>
                      <a:endParaRPr lang="ru-RU"/>
                    </a:p>
                  </a:txBody>
                  <a:tcPr/>
                </a:tc>
                <a:tc rowSpan="2">
                  <a:txBody>
                    <a:bodyPr/>
                    <a:lstStyle/>
                    <a:p>
                      <a:pPr marL="19050" indent="0" eaLnBrk="0" hangingPunct="0">
                        <a:lnSpc>
                          <a:spcPct val="100000"/>
                        </a:lnSpc>
                        <a:spcBef>
                          <a:spcPts val="600"/>
                        </a:spcBef>
                        <a:spcAft>
                          <a:spcPts val="0"/>
                        </a:spcAft>
                      </a:pPr>
                      <a:r>
                        <a:rPr lang="ru-RU" sz="1300" b="1" spc="-5">
                          <a:effectLst/>
                        </a:rPr>
                        <a:t>мания,</a:t>
                      </a:r>
                      <a:r>
                        <a:rPr lang="ru-RU" sz="1300" b="1" spc="5">
                          <a:effectLst/>
                        </a:rPr>
                        <a:t> </a:t>
                      </a:r>
                      <a:r>
                        <a:rPr lang="ru-RU" sz="1300" b="1">
                          <a:effectLst/>
                        </a:rPr>
                        <a:t>США</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a:effectLst/>
                        </a:rPr>
                        <a:t>гия,</a:t>
                      </a:r>
                      <a:r>
                        <a:rPr lang="ru-RU" sz="1300" b="1" spc="5">
                          <a:effectLst/>
                        </a:rPr>
                        <a:t> </a:t>
                      </a:r>
                      <a:r>
                        <a:rPr lang="ru-RU" sz="1300" b="1" spc="-5">
                          <a:effectLst/>
                        </a:rPr>
                        <a:t>Швейцария,</a:t>
                      </a:r>
                      <a:endParaRPr lang="ru-RU" sz="1300" b="1">
                        <a:effectLst/>
                        <a:latin typeface="Times New Roman"/>
                        <a:ea typeface="Times New Roman"/>
                      </a:endParaRPr>
                    </a:p>
                  </a:txBody>
                  <a:tcPr marL="0" marR="0" marT="0" marB="0"/>
                </a:tc>
                <a:tc vMerge="1">
                  <a:txBody>
                    <a:bodyPr/>
                    <a:lstStyle/>
                    <a:p>
                      <a:endParaRPr lang="ru-RU"/>
                    </a:p>
                  </a:txBody>
                  <a:tcPr/>
                </a:tc>
                <a:tc vMerge="1">
                  <a:txBody>
                    <a:bodyPr/>
                    <a:lstStyle/>
                    <a:p>
                      <a:endParaRPr lang="ru-RU"/>
                    </a:p>
                  </a:txBody>
                  <a:tcPr/>
                </a:tc>
                <a:tc vMerge="1">
                  <a:txBody>
                    <a:bodyPr/>
                    <a:lstStyle/>
                    <a:p>
                      <a:endParaRPr lang="ru-RU"/>
                    </a:p>
                  </a:txBody>
                  <a:tcPr/>
                </a:tc>
              </a:tr>
              <a:tr h="22930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19050" indent="0" eaLnBrk="0" hangingPunct="0">
                        <a:lnSpc>
                          <a:spcPct val="100000"/>
                        </a:lnSpc>
                        <a:spcBef>
                          <a:spcPts val="600"/>
                        </a:spcBef>
                        <a:spcAft>
                          <a:spcPts val="0"/>
                        </a:spcAft>
                      </a:pPr>
                      <a:r>
                        <a:rPr lang="ru-RU" sz="1300" b="1" spc="-5">
                          <a:effectLst/>
                        </a:rPr>
                        <a:t>Нидерланды</a:t>
                      </a:r>
                      <a:endParaRPr lang="ru-RU" sz="1300" b="1">
                        <a:effectLst/>
                        <a:latin typeface="Times New Roman"/>
                        <a:ea typeface="Times New Roman"/>
                      </a:endParaRPr>
                    </a:p>
                  </a:txBody>
                  <a:tcPr marL="0" marR="0" marT="0" marB="0"/>
                </a:tc>
                <a:tc vMerge="1">
                  <a:txBody>
                    <a:bodyPr/>
                    <a:lstStyle/>
                    <a:p>
                      <a:endParaRPr lang="ru-RU"/>
                    </a:p>
                  </a:txBody>
                  <a:tcPr/>
                </a:tc>
                <a:tc vMerge="1">
                  <a:txBody>
                    <a:bodyPr/>
                    <a:lstStyle/>
                    <a:p>
                      <a:endParaRPr lang="ru-RU"/>
                    </a:p>
                  </a:txBody>
                  <a:tcPr/>
                </a:tc>
                <a:tc vMerge="1">
                  <a:txBody>
                    <a:bodyPr/>
                    <a:lstStyle/>
                    <a:p>
                      <a:endParaRPr lang="ru-RU"/>
                    </a:p>
                  </a:txBody>
                  <a:tcPr/>
                </a:tc>
              </a:tr>
              <a:tr h="1105820">
                <a:tc>
                  <a:txBody>
                    <a:bodyPr/>
                    <a:lstStyle/>
                    <a:p>
                      <a:pPr marL="19050" indent="0" eaLnBrk="0" hangingPunct="0">
                        <a:lnSpc>
                          <a:spcPct val="100000"/>
                        </a:lnSpc>
                        <a:spcBef>
                          <a:spcPts val="600"/>
                        </a:spcBef>
                        <a:spcAft>
                          <a:spcPts val="0"/>
                        </a:spcAft>
                      </a:pPr>
                      <a:r>
                        <a:rPr lang="ru-RU" sz="1300" b="1" spc="-5">
                          <a:effectLst/>
                        </a:rPr>
                        <a:t>Развитые страны</a:t>
                      </a:r>
                      <a:endParaRPr lang="ru-RU" sz="1300" b="1">
                        <a:effectLst/>
                        <a:latin typeface="Times New Roman"/>
                        <a:ea typeface="Times New Roman"/>
                      </a:endParaRPr>
                    </a:p>
                  </a:txBody>
                  <a:tcPr marL="0" marR="0" marT="0" marB="0"/>
                </a:tc>
                <a:tc>
                  <a:txBody>
                    <a:bodyPr/>
                    <a:lstStyle/>
                    <a:p>
                      <a:pPr marL="19050" marR="89535" indent="0" eaLnBrk="0" hangingPunct="0">
                        <a:lnSpc>
                          <a:spcPct val="100000"/>
                        </a:lnSpc>
                        <a:spcBef>
                          <a:spcPts val="600"/>
                        </a:spcBef>
                        <a:spcAft>
                          <a:spcPts val="0"/>
                        </a:spcAft>
                      </a:pPr>
                      <a:r>
                        <a:rPr lang="ru-RU" sz="1300" b="1" spc="-5">
                          <a:effectLst/>
                        </a:rPr>
                        <a:t>Германские</a:t>
                      </a:r>
                      <a:r>
                        <a:rPr lang="ru-RU" sz="1300" b="1" spc="110">
                          <a:effectLst/>
                        </a:rPr>
                        <a:t> </a:t>
                      </a:r>
                      <a:r>
                        <a:rPr lang="ru-RU" sz="1300" b="1" spc="-5">
                          <a:effectLst/>
                        </a:rPr>
                        <a:t>государства,</a:t>
                      </a:r>
                      <a:r>
                        <a:rPr lang="ru-RU" sz="1300" b="1" spc="125">
                          <a:effectLst/>
                        </a:rPr>
                        <a:t> </a:t>
                      </a:r>
                      <a:r>
                        <a:rPr lang="ru-RU" sz="1300" b="1" spc="-5">
                          <a:effectLst/>
                        </a:rPr>
                        <a:t>Нидерланды</a:t>
                      </a:r>
                      <a:endParaRPr lang="ru-RU" sz="1300" b="1">
                        <a:effectLst/>
                        <a:latin typeface="Times New Roman"/>
                        <a:ea typeface="Times New Roman"/>
                      </a:endParaRPr>
                    </a:p>
                  </a:txBody>
                  <a:tcPr marL="0" marR="0" marT="0" marB="0"/>
                </a:tc>
                <a:tc>
                  <a:txBody>
                    <a:bodyPr/>
                    <a:lstStyle/>
                    <a:p>
                      <a:pPr marL="19050" marR="173355" indent="0" eaLnBrk="0" hangingPunct="0">
                        <a:lnSpc>
                          <a:spcPct val="100000"/>
                        </a:lnSpc>
                        <a:spcBef>
                          <a:spcPts val="600"/>
                        </a:spcBef>
                        <a:spcAft>
                          <a:spcPts val="0"/>
                        </a:spcAft>
                      </a:pPr>
                      <a:r>
                        <a:rPr lang="ru-RU" sz="1300" b="1" spc="-5">
                          <a:effectLst/>
                        </a:rPr>
                        <a:t>Италия,</a:t>
                      </a:r>
                      <a:r>
                        <a:rPr lang="ru-RU" sz="1300" b="1" spc="5">
                          <a:effectLst/>
                        </a:rPr>
                        <a:t> </a:t>
                      </a:r>
                      <a:r>
                        <a:rPr lang="ru-RU" sz="1300" b="1" spc="-5">
                          <a:effectLst/>
                        </a:rPr>
                        <a:t>Ни-</a:t>
                      </a:r>
                      <a:r>
                        <a:rPr lang="ru-RU" sz="1300" b="1" spc="125">
                          <a:effectLst/>
                        </a:rPr>
                        <a:t> </a:t>
                      </a:r>
                      <a:r>
                        <a:rPr lang="ru-RU" sz="1300" b="1" spc="-5">
                          <a:effectLst/>
                        </a:rPr>
                        <a:t>дерланды,</a:t>
                      </a:r>
                      <a:r>
                        <a:rPr lang="ru-RU" sz="1300" b="1" spc="115">
                          <a:effectLst/>
                        </a:rPr>
                        <a:t> </a:t>
                      </a:r>
                      <a:r>
                        <a:rPr lang="ru-RU" sz="1300" b="1" spc="-5">
                          <a:effectLst/>
                        </a:rPr>
                        <a:t>Швейцария,</a:t>
                      </a:r>
                      <a:r>
                        <a:rPr lang="ru-RU" sz="1300" b="1" spc="125">
                          <a:effectLst/>
                        </a:rPr>
                        <a:t> </a:t>
                      </a:r>
                      <a:r>
                        <a:rPr lang="ru-RU" sz="1300" b="1" spc="-5">
                          <a:effectLst/>
                        </a:rPr>
                        <a:t>Австро-</a:t>
                      </a:r>
                      <a:r>
                        <a:rPr lang="ru-RU" sz="1300" b="1" spc="130">
                          <a:effectLst/>
                        </a:rPr>
                        <a:t> </a:t>
                      </a:r>
                      <a:r>
                        <a:rPr lang="ru-RU" sz="1300" b="1" spc="-5">
                          <a:effectLst/>
                        </a:rPr>
                        <a:t>Венгрии</a:t>
                      </a:r>
                      <a:endParaRPr lang="ru-RU" sz="1300" b="1">
                        <a:effectLst/>
                        <a:latin typeface="Times New Roman"/>
                        <a:ea typeface="Times New Roman"/>
                      </a:endParaRPr>
                    </a:p>
                  </a:txBody>
                  <a:tcPr marL="0" marR="0" marT="0" marB="0"/>
                </a:tc>
                <a:tc>
                  <a:txBody>
                    <a:bodyPr/>
                    <a:lstStyle/>
                    <a:p>
                      <a:pPr marL="19050" marR="27305" indent="0" eaLnBrk="0" hangingPunct="0">
                        <a:lnSpc>
                          <a:spcPct val="100000"/>
                        </a:lnSpc>
                        <a:spcBef>
                          <a:spcPts val="600"/>
                        </a:spcBef>
                        <a:spcAft>
                          <a:spcPts val="0"/>
                        </a:spcAft>
                      </a:pPr>
                      <a:r>
                        <a:rPr lang="ru-RU" sz="1300" b="1" spc="-5">
                          <a:effectLst/>
                        </a:rPr>
                        <a:t>Италия,</a:t>
                      </a:r>
                      <a:r>
                        <a:rPr lang="ru-RU" sz="1300" b="1" spc="5">
                          <a:effectLst/>
                        </a:rPr>
                        <a:t> </a:t>
                      </a:r>
                      <a:r>
                        <a:rPr lang="ru-RU" sz="1300" b="1" spc="-5">
                          <a:effectLst/>
                        </a:rPr>
                        <a:t>Дания,</a:t>
                      </a:r>
                      <a:r>
                        <a:rPr lang="ru-RU" sz="1300" b="1" spc="135">
                          <a:effectLst/>
                        </a:rPr>
                        <a:t> </a:t>
                      </a:r>
                      <a:r>
                        <a:rPr lang="ru-RU" sz="1300" b="1" spc="-5">
                          <a:effectLst/>
                        </a:rPr>
                        <a:t>Австро-Венгрия,</a:t>
                      </a:r>
                      <a:r>
                        <a:rPr lang="ru-RU" sz="1300" b="1" spc="115">
                          <a:effectLst/>
                        </a:rPr>
                        <a:t> </a:t>
                      </a:r>
                      <a:r>
                        <a:rPr lang="ru-RU" sz="1300" b="1" spc="-5">
                          <a:effectLst/>
                        </a:rPr>
                        <a:t>Канада,</a:t>
                      </a:r>
                      <a:r>
                        <a:rPr lang="ru-RU" sz="1300" b="1" spc="5">
                          <a:effectLst/>
                        </a:rPr>
                        <a:t> </a:t>
                      </a:r>
                      <a:r>
                        <a:rPr lang="ru-RU" sz="1300" b="1" spc="-5">
                          <a:effectLst/>
                        </a:rPr>
                        <a:t>Япония,</a:t>
                      </a:r>
                      <a:r>
                        <a:rPr lang="ru-RU" sz="1300" b="1" spc="135">
                          <a:effectLst/>
                        </a:rPr>
                        <a:t> </a:t>
                      </a:r>
                      <a:r>
                        <a:rPr lang="ru-RU" sz="1300" b="1" spc="-5">
                          <a:effectLst/>
                        </a:rPr>
                        <a:t>Испания,</a:t>
                      </a:r>
                      <a:r>
                        <a:rPr lang="ru-RU" sz="1300" b="1" spc="5">
                          <a:effectLst/>
                        </a:rPr>
                        <a:t> </a:t>
                      </a:r>
                      <a:r>
                        <a:rPr lang="ru-RU" sz="1300" b="1" spc="-5">
                          <a:effectLst/>
                        </a:rPr>
                        <a:t>Россия,</a:t>
                      </a:r>
                      <a:r>
                        <a:rPr lang="ru-RU" sz="1300" b="1" spc="150">
                          <a:effectLst/>
                        </a:rPr>
                        <a:t> </a:t>
                      </a:r>
                      <a:r>
                        <a:rPr lang="ru-RU" sz="1300" b="1" spc="-5">
                          <a:effectLst/>
                        </a:rPr>
                        <a:t>Швеция</a:t>
                      </a:r>
                      <a:endParaRPr lang="ru-RU" sz="1300" b="1">
                        <a:effectLst/>
                        <a:latin typeface="Times New Roman"/>
                        <a:ea typeface="Times New Roman"/>
                      </a:endParaRPr>
                    </a:p>
                  </a:txBody>
                  <a:tcPr marL="0" marR="0" marT="0" marB="0"/>
                </a:tc>
                <a:tc>
                  <a:txBody>
                    <a:bodyPr/>
                    <a:lstStyle/>
                    <a:p>
                      <a:pPr marL="19050" marR="64135" indent="0" eaLnBrk="0" hangingPunct="0">
                        <a:lnSpc>
                          <a:spcPct val="100000"/>
                        </a:lnSpc>
                        <a:spcBef>
                          <a:spcPts val="600"/>
                        </a:spcBef>
                        <a:spcAft>
                          <a:spcPts val="0"/>
                        </a:spcAft>
                      </a:pPr>
                      <a:r>
                        <a:rPr lang="ru-RU" sz="1300" b="1">
                          <a:effectLst/>
                        </a:rPr>
                        <a:t>СССР,</a:t>
                      </a:r>
                      <a:r>
                        <a:rPr lang="ru-RU" sz="1300" b="1" spc="-10">
                          <a:effectLst/>
                        </a:rPr>
                        <a:t> </a:t>
                      </a:r>
                      <a:r>
                        <a:rPr lang="ru-RU" sz="1300" b="1" spc="-5">
                          <a:effectLst/>
                        </a:rPr>
                        <a:t>Новые</a:t>
                      </a:r>
                      <a:r>
                        <a:rPr lang="ru-RU" sz="1300" b="1" spc="105">
                          <a:effectLst/>
                        </a:rPr>
                        <a:t> </a:t>
                      </a:r>
                      <a:r>
                        <a:rPr lang="ru-RU" sz="1300" b="1" spc="-5">
                          <a:effectLst/>
                        </a:rPr>
                        <a:t>индустриальные</a:t>
                      </a:r>
                      <a:r>
                        <a:rPr lang="ru-RU" sz="1300" b="1" spc="115">
                          <a:effectLst/>
                        </a:rPr>
                        <a:t> </a:t>
                      </a:r>
                      <a:r>
                        <a:rPr lang="ru-RU" sz="1300" b="1" spc="-5">
                          <a:effectLst/>
                        </a:rPr>
                        <a:t>страны (НИС)</a:t>
                      </a:r>
                      <a:endParaRPr lang="ru-RU" sz="1300" b="1">
                        <a:effectLst/>
                        <a:latin typeface="Times New Roman"/>
                        <a:ea typeface="Times New Roman"/>
                      </a:endParaRPr>
                    </a:p>
                  </a:txBody>
                  <a:tcPr marL="0" marR="0" marT="0" marB="0"/>
                </a:tc>
                <a:tc>
                  <a:txBody>
                    <a:bodyPr/>
                    <a:lstStyle/>
                    <a:p>
                      <a:pPr marL="19050" marR="92075" indent="0" eaLnBrk="0" hangingPunct="0">
                        <a:lnSpc>
                          <a:spcPct val="100000"/>
                        </a:lnSpc>
                        <a:spcBef>
                          <a:spcPts val="600"/>
                        </a:spcBef>
                        <a:spcAft>
                          <a:spcPts val="0"/>
                        </a:spcAft>
                      </a:pPr>
                      <a:r>
                        <a:rPr lang="ru-RU" sz="1300" b="1" spc="-5">
                          <a:effectLst/>
                        </a:rPr>
                        <a:t>НИС,</a:t>
                      </a:r>
                      <a:r>
                        <a:rPr lang="ru-RU" sz="1300" b="1" spc="5">
                          <a:effectLst/>
                        </a:rPr>
                        <a:t> </a:t>
                      </a:r>
                      <a:r>
                        <a:rPr lang="ru-RU" sz="1300" b="1" spc="-5">
                          <a:effectLst/>
                        </a:rPr>
                        <a:t>Бразилия,</a:t>
                      </a:r>
                      <a:r>
                        <a:rPr lang="ru-RU" sz="1300" b="1" spc="140">
                          <a:effectLst/>
                        </a:rPr>
                        <a:t> </a:t>
                      </a:r>
                      <a:r>
                        <a:rPr lang="ru-RU" sz="1300" b="1" spc="-5">
                          <a:effectLst/>
                        </a:rPr>
                        <a:t>Россия</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spc="-5">
                          <a:effectLst/>
                        </a:rPr>
                        <a:t>НИС,</a:t>
                      </a:r>
                      <a:r>
                        <a:rPr lang="ru-RU" sz="1300" b="1" spc="5">
                          <a:effectLst/>
                        </a:rPr>
                        <a:t> </a:t>
                      </a:r>
                      <a:r>
                        <a:rPr lang="ru-RU" sz="1300" b="1" spc="-5">
                          <a:effectLst/>
                        </a:rPr>
                        <a:t>СНГ,</a:t>
                      </a:r>
                      <a:r>
                        <a:rPr lang="ru-RU" sz="1300" b="1" spc="5">
                          <a:effectLst/>
                        </a:rPr>
                        <a:t> </a:t>
                      </a:r>
                      <a:r>
                        <a:rPr lang="ru-RU" sz="1300" b="1" spc="-5">
                          <a:effectLst/>
                        </a:rPr>
                        <a:t>Брази-</a:t>
                      </a:r>
                      <a:endParaRPr lang="ru-RU" sz="1300" b="1">
                        <a:effectLst/>
                      </a:endParaRPr>
                    </a:p>
                    <a:p>
                      <a:pPr marL="19050" indent="0" eaLnBrk="0" hangingPunct="0">
                        <a:lnSpc>
                          <a:spcPct val="100000"/>
                        </a:lnSpc>
                        <a:spcBef>
                          <a:spcPts val="600"/>
                        </a:spcBef>
                        <a:spcAft>
                          <a:spcPts val="0"/>
                        </a:spcAft>
                      </a:pPr>
                      <a:r>
                        <a:rPr lang="ru-RU" sz="1300" b="1" spc="-5">
                          <a:effectLst/>
                        </a:rPr>
                        <a:t>лия,</a:t>
                      </a:r>
                      <a:r>
                        <a:rPr lang="ru-RU" sz="1300" b="1" spc="5">
                          <a:effectLst/>
                        </a:rPr>
                        <a:t> </a:t>
                      </a:r>
                      <a:r>
                        <a:rPr lang="ru-RU" sz="1300" b="1" spc="-5">
                          <a:effectLst/>
                        </a:rPr>
                        <a:t>Китай</a:t>
                      </a:r>
                      <a:endParaRPr lang="ru-RU" sz="1300" b="1">
                        <a:effectLst/>
                        <a:latin typeface="Times New Roman"/>
                        <a:ea typeface="Times New Roman"/>
                      </a:endParaRPr>
                    </a:p>
                  </a:txBody>
                  <a:tcPr marL="0" marR="0" marT="0" marB="0"/>
                </a:tc>
              </a:tr>
              <a:tr h="3512511">
                <a:tc>
                  <a:txBody>
                    <a:bodyPr/>
                    <a:lstStyle/>
                    <a:p>
                      <a:pPr marL="19050" marR="53975" indent="0" eaLnBrk="0" hangingPunct="0">
                        <a:lnSpc>
                          <a:spcPct val="100000"/>
                        </a:lnSpc>
                        <a:spcBef>
                          <a:spcPts val="600"/>
                        </a:spcBef>
                        <a:spcAft>
                          <a:spcPts val="0"/>
                        </a:spcAft>
                      </a:pPr>
                      <a:r>
                        <a:rPr lang="ru-RU" sz="1300" b="1" spc="-5">
                          <a:effectLst/>
                        </a:rPr>
                        <a:t>Ядро</a:t>
                      </a:r>
                      <a:r>
                        <a:rPr lang="ru-RU" sz="1300" b="1" spc="5">
                          <a:effectLst/>
                        </a:rPr>
                        <a:t> </a:t>
                      </a:r>
                      <a:r>
                        <a:rPr lang="ru-RU" sz="1300" b="1" spc="-5">
                          <a:effectLst/>
                        </a:rPr>
                        <a:t>технологи-</a:t>
                      </a:r>
                      <a:r>
                        <a:rPr lang="ru-RU" sz="1300" b="1" spc="135">
                          <a:effectLst/>
                        </a:rPr>
                        <a:t> </a:t>
                      </a:r>
                      <a:r>
                        <a:rPr lang="ru-RU" sz="1300" b="1" spc="-5">
                          <a:effectLst/>
                        </a:rPr>
                        <a:t>ческого</a:t>
                      </a:r>
                      <a:r>
                        <a:rPr lang="ru-RU" sz="1300" b="1" spc="5">
                          <a:effectLst/>
                        </a:rPr>
                        <a:t> </a:t>
                      </a:r>
                      <a:r>
                        <a:rPr lang="ru-RU" sz="1300" b="1" spc="-10">
                          <a:effectLst/>
                        </a:rPr>
                        <a:t>уклада</a:t>
                      </a:r>
                      <a:endParaRPr lang="ru-RU" sz="1300" b="1">
                        <a:effectLst/>
                        <a:latin typeface="Times New Roman"/>
                        <a:ea typeface="Times New Roman"/>
                      </a:endParaRPr>
                    </a:p>
                  </a:txBody>
                  <a:tcPr marL="0" marR="0" marT="0" marB="0"/>
                </a:tc>
                <a:tc>
                  <a:txBody>
                    <a:bodyPr/>
                    <a:lstStyle/>
                    <a:p>
                      <a:pPr marL="19050" marR="40640" indent="0" eaLnBrk="0" hangingPunct="0">
                        <a:lnSpc>
                          <a:spcPct val="100000"/>
                        </a:lnSpc>
                        <a:spcBef>
                          <a:spcPts val="600"/>
                        </a:spcBef>
                        <a:spcAft>
                          <a:spcPts val="0"/>
                        </a:spcAft>
                      </a:pPr>
                      <a:r>
                        <a:rPr lang="ru-RU" sz="1300" b="1" spc="-5">
                          <a:effectLst/>
                        </a:rPr>
                        <a:t>Текстильная</a:t>
                      </a:r>
                      <a:r>
                        <a:rPr lang="ru-RU" sz="1300" b="1" spc="125">
                          <a:effectLst/>
                        </a:rPr>
                        <a:t> </a:t>
                      </a:r>
                      <a:r>
                        <a:rPr lang="ru-RU" sz="1300" b="1" spc="-5">
                          <a:effectLst/>
                        </a:rPr>
                        <a:t>пр-ть,</a:t>
                      </a:r>
                      <a:r>
                        <a:rPr lang="ru-RU" sz="1300" b="1" spc="5">
                          <a:effectLst/>
                        </a:rPr>
                        <a:t> </a:t>
                      </a:r>
                      <a:r>
                        <a:rPr lang="ru-RU" sz="1300" b="1" spc="-5">
                          <a:effectLst/>
                        </a:rPr>
                        <a:t>тек-</a:t>
                      </a:r>
                      <a:r>
                        <a:rPr lang="ru-RU" sz="1300" b="1" spc="135">
                          <a:effectLst/>
                        </a:rPr>
                        <a:t> </a:t>
                      </a:r>
                      <a:r>
                        <a:rPr lang="ru-RU" sz="1300" b="1" spc="-5">
                          <a:effectLst/>
                        </a:rPr>
                        <a:t>стильное</a:t>
                      </a:r>
                      <a:r>
                        <a:rPr lang="ru-RU" sz="1300" b="1" spc="120">
                          <a:effectLst/>
                        </a:rPr>
                        <a:t> </a:t>
                      </a:r>
                      <a:r>
                        <a:rPr lang="ru-RU" sz="1300" b="1" spc="-5">
                          <a:effectLst/>
                        </a:rPr>
                        <a:t>машино-</a:t>
                      </a:r>
                      <a:r>
                        <a:rPr lang="ru-RU" sz="1300" b="1" spc="120">
                          <a:effectLst/>
                        </a:rPr>
                        <a:t> </a:t>
                      </a:r>
                      <a:r>
                        <a:rPr lang="ru-RU" sz="1300" b="1" spc="-5">
                          <a:effectLst/>
                        </a:rPr>
                        <a:t>строение,</a:t>
                      </a:r>
                      <a:r>
                        <a:rPr lang="ru-RU" sz="1300" b="1" spc="130">
                          <a:effectLst/>
                        </a:rPr>
                        <a:t> </a:t>
                      </a:r>
                      <a:r>
                        <a:rPr lang="ru-RU" sz="1300" b="1" spc="-5">
                          <a:effectLst/>
                        </a:rPr>
                        <a:t>выплавка</a:t>
                      </a:r>
                      <a:r>
                        <a:rPr lang="ru-RU" sz="1300" b="1" spc="115">
                          <a:effectLst/>
                        </a:rPr>
                        <a:t> </a:t>
                      </a:r>
                      <a:r>
                        <a:rPr lang="ru-RU" sz="1300" b="1" spc="-5">
                          <a:effectLst/>
                        </a:rPr>
                        <a:t>чугуна,</a:t>
                      </a:r>
                      <a:r>
                        <a:rPr lang="ru-RU" sz="1300" b="1" spc="5">
                          <a:effectLst/>
                        </a:rPr>
                        <a:t> </a:t>
                      </a:r>
                      <a:r>
                        <a:rPr lang="ru-RU" sz="1300" b="1">
                          <a:effectLst/>
                        </a:rPr>
                        <a:t>обра-</a:t>
                      </a:r>
                      <a:r>
                        <a:rPr lang="ru-RU" sz="1300" b="1" spc="110">
                          <a:effectLst/>
                        </a:rPr>
                        <a:t> </a:t>
                      </a:r>
                      <a:r>
                        <a:rPr lang="ru-RU" sz="1300" b="1" spc="-5">
                          <a:effectLst/>
                        </a:rPr>
                        <a:t>ботка железа,</a:t>
                      </a:r>
                      <a:r>
                        <a:rPr lang="ru-RU" sz="1300" b="1" spc="135">
                          <a:effectLst/>
                        </a:rPr>
                        <a:t> </a:t>
                      </a:r>
                      <a:r>
                        <a:rPr lang="ru-RU" sz="1300" b="1" spc="-5">
                          <a:effectLst/>
                        </a:rPr>
                        <a:t>строительст-</a:t>
                      </a:r>
                      <a:r>
                        <a:rPr lang="ru-RU" sz="1300" b="1" spc="140">
                          <a:effectLst/>
                        </a:rPr>
                        <a:t> </a:t>
                      </a:r>
                      <a:r>
                        <a:rPr lang="ru-RU" sz="1300" b="1" spc="-5">
                          <a:effectLst/>
                        </a:rPr>
                        <a:t>во</a:t>
                      </a:r>
                      <a:r>
                        <a:rPr lang="ru-RU" sz="1300" b="1" spc="5">
                          <a:effectLst/>
                        </a:rPr>
                        <a:t> </a:t>
                      </a:r>
                      <a:r>
                        <a:rPr lang="ru-RU" sz="1300" b="1" spc="-5">
                          <a:effectLst/>
                        </a:rPr>
                        <a:t>каналов,</a:t>
                      </a:r>
                      <a:r>
                        <a:rPr lang="ru-RU" sz="1300" b="1" spc="125">
                          <a:effectLst/>
                        </a:rPr>
                        <a:t> </a:t>
                      </a:r>
                      <a:r>
                        <a:rPr lang="ru-RU" sz="1300" b="1">
                          <a:effectLst/>
                        </a:rPr>
                        <a:t>водяной </a:t>
                      </a:r>
                      <a:r>
                        <a:rPr lang="ru-RU" sz="1300" b="1" spc="-5">
                          <a:effectLst/>
                        </a:rPr>
                        <a:t>дви-</a:t>
                      </a:r>
                      <a:r>
                        <a:rPr lang="ru-RU" sz="1300" b="1" spc="105">
                          <a:effectLst/>
                        </a:rPr>
                        <a:t> </a:t>
                      </a:r>
                      <a:r>
                        <a:rPr lang="ru-RU" sz="1300" b="1" spc="-5">
                          <a:effectLst/>
                        </a:rPr>
                        <a:t>гатель</a:t>
                      </a:r>
                      <a:endParaRPr lang="ru-RU" sz="1300" b="1">
                        <a:effectLst/>
                        <a:latin typeface="Times New Roman"/>
                        <a:ea typeface="Times New Roman"/>
                      </a:endParaRPr>
                    </a:p>
                  </a:txBody>
                  <a:tcPr marL="0" marR="0" marT="0" marB="0"/>
                </a:tc>
                <a:tc>
                  <a:txBody>
                    <a:bodyPr/>
                    <a:lstStyle/>
                    <a:p>
                      <a:pPr marL="19050" marR="22225" indent="0" eaLnBrk="0" hangingPunct="0">
                        <a:lnSpc>
                          <a:spcPct val="100000"/>
                        </a:lnSpc>
                        <a:spcBef>
                          <a:spcPts val="600"/>
                        </a:spcBef>
                        <a:spcAft>
                          <a:spcPts val="0"/>
                        </a:spcAft>
                      </a:pPr>
                      <a:r>
                        <a:rPr lang="ru-RU" sz="1300" b="1">
                          <a:effectLst/>
                        </a:rPr>
                        <a:t>Паровой </a:t>
                      </a:r>
                      <a:r>
                        <a:rPr lang="ru-RU" sz="1300" b="1" spc="-5">
                          <a:effectLst/>
                        </a:rPr>
                        <a:t>дви-</a:t>
                      </a:r>
                      <a:r>
                        <a:rPr lang="ru-RU" sz="1300" b="1" spc="105">
                          <a:effectLst/>
                        </a:rPr>
                        <a:t> </a:t>
                      </a:r>
                      <a:r>
                        <a:rPr lang="ru-RU" sz="1300" b="1" spc="-5">
                          <a:effectLst/>
                        </a:rPr>
                        <a:t>гатель,</a:t>
                      </a:r>
                      <a:r>
                        <a:rPr lang="ru-RU" sz="1300" b="1" spc="5">
                          <a:effectLst/>
                        </a:rPr>
                        <a:t> </a:t>
                      </a:r>
                      <a:r>
                        <a:rPr lang="ru-RU" sz="1300" b="1" spc="-5">
                          <a:effectLst/>
                        </a:rPr>
                        <a:t>желез-</a:t>
                      </a:r>
                      <a:r>
                        <a:rPr lang="ru-RU" sz="1300" b="1" spc="130">
                          <a:effectLst/>
                        </a:rPr>
                        <a:t> </a:t>
                      </a:r>
                      <a:r>
                        <a:rPr lang="ru-RU" sz="1300" b="1" spc="-5">
                          <a:effectLst/>
                        </a:rPr>
                        <a:t>нодорожное</a:t>
                      </a:r>
                      <a:r>
                        <a:rPr lang="ru-RU" sz="1300" b="1" spc="145">
                          <a:effectLst/>
                        </a:rPr>
                        <a:t> </a:t>
                      </a:r>
                      <a:r>
                        <a:rPr lang="ru-RU" sz="1300" b="1" spc="-5">
                          <a:effectLst/>
                        </a:rPr>
                        <a:t>строительство,</a:t>
                      </a:r>
                      <a:r>
                        <a:rPr lang="ru-RU" sz="1300" b="1" spc="105">
                          <a:effectLst/>
                        </a:rPr>
                        <a:t> </a:t>
                      </a:r>
                      <a:r>
                        <a:rPr lang="ru-RU" sz="1300" b="1" spc="-5">
                          <a:effectLst/>
                        </a:rPr>
                        <a:t>транспорт,</a:t>
                      </a:r>
                      <a:r>
                        <a:rPr lang="ru-RU" sz="1300" b="1" spc="145">
                          <a:effectLst/>
                        </a:rPr>
                        <a:t> </a:t>
                      </a:r>
                      <a:r>
                        <a:rPr lang="ru-RU" sz="1300" b="1" spc="-5">
                          <a:effectLst/>
                        </a:rPr>
                        <a:t>машино-,</a:t>
                      </a:r>
                      <a:r>
                        <a:rPr lang="ru-RU" sz="1300" b="1">
                          <a:effectLst/>
                        </a:rPr>
                        <a:t> </a:t>
                      </a:r>
                      <a:r>
                        <a:rPr lang="ru-RU" sz="1300" b="1" spc="-5">
                          <a:effectLst/>
                        </a:rPr>
                        <a:t>па-</a:t>
                      </a:r>
                      <a:r>
                        <a:rPr lang="ru-RU" sz="1300" b="1" spc="130">
                          <a:effectLst/>
                        </a:rPr>
                        <a:t> </a:t>
                      </a:r>
                      <a:r>
                        <a:rPr lang="ru-RU" sz="1300" b="1" spc="-5">
                          <a:effectLst/>
                        </a:rPr>
                        <a:t>роходострое-</a:t>
                      </a:r>
                      <a:r>
                        <a:rPr lang="ru-RU" sz="1300" b="1" spc="110">
                          <a:effectLst/>
                        </a:rPr>
                        <a:t> </a:t>
                      </a:r>
                      <a:r>
                        <a:rPr lang="ru-RU" sz="1300" b="1" spc="-5">
                          <a:effectLst/>
                        </a:rPr>
                        <a:t>ние,</a:t>
                      </a:r>
                      <a:r>
                        <a:rPr lang="ru-RU" sz="1300" b="1" spc="15">
                          <a:effectLst/>
                        </a:rPr>
                        <a:t> </a:t>
                      </a:r>
                      <a:r>
                        <a:rPr lang="ru-RU" sz="1300" b="1" spc="-5">
                          <a:effectLst/>
                        </a:rPr>
                        <a:t>угольная,</a:t>
                      </a:r>
                      <a:r>
                        <a:rPr lang="ru-RU" sz="1300" b="1" spc="120">
                          <a:effectLst/>
                        </a:rPr>
                        <a:t> </a:t>
                      </a:r>
                      <a:r>
                        <a:rPr lang="ru-RU" sz="1300" b="1" spc="-5">
                          <a:effectLst/>
                        </a:rPr>
                        <a:t>станкоинстру-</a:t>
                      </a:r>
                      <a:r>
                        <a:rPr lang="ru-RU" sz="1300" b="1" spc="135">
                          <a:effectLst/>
                        </a:rPr>
                        <a:t> </a:t>
                      </a:r>
                      <a:r>
                        <a:rPr lang="ru-RU" sz="1300" b="1" spc="-5">
                          <a:effectLst/>
                        </a:rPr>
                        <a:t>ментальная</a:t>
                      </a:r>
                      <a:r>
                        <a:rPr lang="ru-RU" sz="1300" b="1" spc="5">
                          <a:effectLst/>
                        </a:rPr>
                        <a:t> </a:t>
                      </a:r>
                      <a:r>
                        <a:rPr lang="ru-RU" sz="1300" b="1">
                          <a:effectLst/>
                        </a:rPr>
                        <a:t>пр-</a:t>
                      </a:r>
                      <a:r>
                        <a:rPr lang="ru-RU" sz="1300" b="1" spc="125">
                          <a:effectLst/>
                        </a:rPr>
                        <a:t> </a:t>
                      </a:r>
                      <a:r>
                        <a:rPr lang="ru-RU" sz="1300" b="1" spc="-5">
                          <a:effectLst/>
                        </a:rPr>
                        <a:t>ть,</a:t>
                      </a:r>
                      <a:r>
                        <a:rPr lang="ru-RU" sz="1300" b="1" spc="5">
                          <a:effectLst/>
                        </a:rPr>
                        <a:t> </a:t>
                      </a:r>
                      <a:r>
                        <a:rPr lang="ru-RU" sz="1300" b="1" spc="-5">
                          <a:effectLst/>
                        </a:rPr>
                        <a:t>черная</a:t>
                      </a:r>
                      <a:r>
                        <a:rPr lang="ru-RU" sz="1300" b="1" spc="125">
                          <a:effectLst/>
                        </a:rPr>
                        <a:t> </a:t>
                      </a:r>
                      <a:r>
                        <a:rPr lang="ru-RU" sz="1300" b="1" spc="-5">
                          <a:effectLst/>
                        </a:rPr>
                        <a:t>металлургия</a:t>
                      </a:r>
                      <a:endParaRPr lang="ru-RU" sz="1300" b="1">
                        <a:effectLst/>
                        <a:latin typeface="Times New Roman"/>
                        <a:ea typeface="Times New Roman"/>
                      </a:endParaRPr>
                    </a:p>
                  </a:txBody>
                  <a:tcPr marL="0" marR="0" marT="0" marB="0"/>
                </a:tc>
                <a:tc>
                  <a:txBody>
                    <a:bodyPr/>
                    <a:lstStyle/>
                    <a:p>
                      <a:pPr marL="19050" marR="40640" indent="0" eaLnBrk="0" hangingPunct="0">
                        <a:lnSpc>
                          <a:spcPct val="100000"/>
                        </a:lnSpc>
                        <a:spcBef>
                          <a:spcPts val="600"/>
                        </a:spcBef>
                        <a:spcAft>
                          <a:spcPts val="0"/>
                        </a:spcAft>
                      </a:pPr>
                      <a:r>
                        <a:rPr lang="ru-RU" sz="1300" b="1" spc="-5">
                          <a:effectLst/>
                        </a:rPr>
                        <a:t>Электротехниче-</a:t>
                      </a:r>
                      <a:r>
                        <a:rPr lang="ru-RU" sz="1300" b="1" spc="150">
                          <a:effectLst/>
                        </a:rPr>
                        <a:t> </a:t>
                      </a:r>
                      <a:r>
                        <a:rPr lang="ru-RU" sz="1300" b="1" spc="-5">
                          <a:effectLst/>
                        </a:rPr>
                        <a:t>ское,</a:t>
                      </a:r>
                      <a:r>
                        <a:rPr lang="ru-RU" sz="1300" b="1" spc="5">
                          <a:effectLst/>
                        </a:rPr>
                        <a:t> </a:t>
                      </a:r>
                      <a:r>
                        <a:rPr lang="ru-RU" sz="1300" b="1" spc="-5">
                          <a:effectLst/>
                        </a:rPr>
                        <a:t>тяжелое</a:t>
                      </a:r>
                      <a:r>
                        <a:rPr lang="ru-RU" sz="1300" b="1" spc="145">
                          <a:effectLst/>
                        </a:rPr>
                        <a:t> </a:t>
                      </a:r>
                      <a:r>
                        <a:rPr lang="ru-RU" sz="1300" b="1" spc="-5">
                          <a:effectLst/>
                        </a:rPr>
                        <a:t>машинострое-</a:t>
                      </a:r>
                      <a:r>
                        <a:rPr lang="ru-RU" sz="1300" b="1" spc="140">
                          <a:effectLst/>
                        </a:rPr>
                        <a:t> </a:t>
                      </a:r>
                      <a:r>
                        <a:rPr lang="ru-RU" sz="1300" b="1" spc="-5">
                          <a:effectLst/>
                        </a:rPr>
                        <a:t>ние,</a:t>
                      </a:r>
                      <a:r>
                        <a:rPr lang="ru-RU" sz="1300" b="1" spc="5">
                          <a:effectLst/>
                        </a:rPr>
                        <a:t> </a:t>
                      </a:r>
                      <a:r>
                        <a:rPr lang="ru-RU" sz="1300" b="1" spc="-5">
                          <a:effectLst/>
                        </a:rPr>
                        <a:t>производст-</a:t>
                      </a:r>
                      <a:r>
                        <a:rPr lang="ru-RU" sz="1300" b="1" spc="105">
                          <a:effectLst/>
                        </a:rPr>
                        <a:t> </a:t>
                      </a:r>
                      <a:r>
                        <a:rPr lang="ru-RU" sz="1300" b="1" spc="-5">
                          <a:effectLst/>
                        </a:rPr>
                        <a:t>во</a:t>
                      </a:r>
                      <a:r>
                        <a:rPr lang="ru-RU" sz="1300" b="1" spc="5">
                          <a:effectLst/>
                        </a:rPr>
                        <a:t> </a:t>
                      </a:r>
                      <a:r>
                        <a:rPr lang="ru-RU" sz="1300" b="1">
                          <a:effectLst/>
                        </a:rPr>
                        <a:t>и </a:t>
                      </a:r>
                      <a:r>
                        <a:rPr lang="ru-RU" sz="1300" b="1" spc="-5">
                          <a:effectLst/>
                        </a:rPr>
                        <a:t>прокат</a:t>
                      </a:r>
                      <a:r>
                        <a:rPr lang="ru-RU" sz="1300" b="1" spc="5">
                          <a:effectLst/>
                        </a:rPr>
                        <a:t> </a:t>
                      </a:r>
                      <a:r>
                        <a:rPr lang="ru-RU" sz="1300" b="1" spc="-5">
                          <a:effectLst/>
                        </a:rPr>
                        <a:t>ста-</a:t>
                      </a:r>
                      <a:r>
                        <a:rPr lang="ru-RU" sz="1300" b="1" spc="135">
                          <a:effectLst/>
                        </a:rPr>
                        <a:t> </a:t>
                      </a:r>
                      <a:r>
                        <a:rPr lang="ru-RU" sz="1300" b="1" spc="-5">
                          <a:effectLst/>
                        </a:rPr>
                        <a:t>ли,</a:t>
                      </a:r>
                      <a:r>
                        <a:rPr lang="ru-RU" sz="1300" b="1" spc="5">
                          <a:effectLst/>
                        </a:rPr>
                        <a:t> </a:t>
                      </a:r>
                      <a:r>
                        <a:rPr lang="ru-RU" sz="1300" b="1" spc="-5">
                          <a:effectLst/>
                        </a:rPr>
                        <a:t>линии</a:t>
                      </a:r>
                      <a:r>
                        <a:rPr lang="ru-RU" sz="1300" b="1">
                          <a:effectLst/>
                        </a:rPr>
                        <a:t> </a:t>
                      </a:r>
                      <a:r>
                        <a:rPr lang="ru-RU" sz="1300" b="1" spc="-5">
                          <a:effectLst/>
                        </a:rPr>
                        <a:t>элек-</a:t>
                      </a:r>
                      <a:r>
                        <a:rPr lang="ru-RU" sz="1300" b="1" spc="120">
                          <a:effectLst/>
                        </a:rPr>
                        <a:t> </a:t>
                      </a:r>
                      <a:r>
                        <a:rPr lang="ru-RU" sz="1300" b="1" spc="-5">
                          <a:effectLst/>
                        </a:rPr>
                        <a:t>тропередач,</a:t>
                      </a:r>
                      <a:r>
                        <a:rPr lang="ru-RU" sz="1300" b="1" spc="5">
                          <a:effectLst/>
                        </a:rPr>
                        <a:t> </a:t>
                      </a:r>
                      <a:r>
                        <a:rPr lang="ru-RU" sz="1300" b="1" spc="-5">
                          <a:effectLst/>
                        </a:rPr>
                        <a:t>не-</a:t>
                      </a:r>
                      <a:r>
                        <a:rPr lang="ru-RU" sz="1300" b="1" spc="105">
                          <a:effectLst/>
                        </a:rPr>
                        <a:t> </a:t>
                      </a:r>
                      <a:r>
                        <a:rPr lang="ru-RU" sz="1300" b="1" spc="-5">
                          <a:effectLst/>
                        </a:rPr>
                        <a:t>органическая</a:t>
                      </a:r>
                      <a:r>
                        <a:rPr lang="ru-RU" sz="1300" b="1" spc="130">
                          <a:effectLst/>
                        </a:rPr>
                        <a:t> </a:t>
                      </a:r>
                      <a:r>
                        <a:rPr lang="ru-RU" sz="1300" b="1" spc="-5">
                          <a:effectLst/>
                        </a:rPr>
                        <a:t>химия</a:t>
                      </a:r>
                      <a:endParaRPr lang="ru-RU" sz="1300" b="1">
                        <a:effectLst/>
                        <a:latin typeface="Times New Roman"/>
                        <a:ea typeface="Times New Roman"/>
                      </a:endParaRPr>
                    </a:p>
                  </a:txBody>
                  <a:tcPr marL="0" marR="0" marT="0" marB="0"/>
                </a:tc>
                <a:tc>
                  <a:txBody>
                    <a:bodyPr/>
                    <a:lstStyle/>
                    <a:p>
                      <a:pPr marL="19050" marR="26035" indent="0" eaLnBrk="0" hangingPunct="0">
                        <a:lnSpc>
                          <a:spcPct val="100000"/>
                        </a:lnSpc>
                        <a:spcBef>
                          <a:spcPts val="600"/>
                        </a:spcBef>
                        <a:spcAft>
                          <a:spcPts val="0"/>
                        </a:spcAft>
                      </a:pPr>
                      <a:r>
                        <a:rPr lang="ru-RU" sz="1300" b="1" spc="-5">
                          <a:effectLst/>
                        </a:rPr>
                        <a:t>Автомобиле-,</a:t>
                      </a:r>
                      <a:r>
                        <a:rPr lang="ru-RU" sz="1300" b="1" spc="135">
                          <a:effectLst/>
                        </a:rPr>
                        <a:t> </a:t>
                      </a:r>
                      <a:r>
                        <a:rPr lang="ru-RU" sz="1300" b="1" spc="-5">
                          <a:effectLst/>
                        </a:rPr>
                        <a:t>тракторострое-</a:t>
                      </a:r>
                      <a:r>
                        <a:rPr lang="ru-RU" sz="1300" b="1" spc="140">
                          <a:effectLst/>
                        </a:rPr>
                        <a:t> </a:t>
                      </a:r>
                      <a:r>
                        <a:rPr lang="ru-RU" sz="1300" b="1" spc="-5">
                          <a:effectLst/>
                        </a:rPr>
                        <a:t>ние,</a:t>
                      </a:r>
                      <a:r>
                        <a:rPr lang="ru-RU" sz="1300" b="1" spc="5">
                          <a:effectLst/>
                        </a:rPr>
                        <a:t> </a:t>
                      </a:r>
                      <a:r>
                        <a:rPr lang="ru-RU" sz="1300" b="1" spc="-5">
                          <a:effectLst/>
                        </a:rPr>
                        <a:t>цветная</a:t>
                      </a:r>
                      <a:r>
                        <a:rPr lang="ru-RU" sz="1300" b="1" spc="105">
                          <a:effectLst/>
                        </a:rPr>
                        <a:t> </a:t>
                      </a:r>
                      <a:r>
                        <a:rPr lang="ru-RU" sz="1300" b="1" spc="-5">
                          <a:effectLst/>
                        </a:rPr>
                        <a:t>металлургия,</a:t>
                      </a:r>
                      <a:r>
                        <a:rPr lang="ru-RU" sz="1300" b="1" spc="145">
                          <a:effectLst/>
                        </a:rPr>
                        <a:t> </a:t>
                      </a:r>
                      <a:r>
                        <a:rPr lang="ru-RU" sz="1300" b="1" spc="-5">
                          <a:effectLst/>
                        </a:rPr>
                        <a:t>производство</a:t>
                      </a:r>
                      <a:r>
                        <a:rPr lang="ru-RU" sz="1300" b="1" spc="140">
                          <a:effectLst/>
                        </a:rPr>
                        <a:t> </a:t>
                      </a:r>
                      <a:r>
                        <a:rPr lang="ru-RU" sz="1300" b="1">
                          <a:effectLst/>
                        </a:rPr>
                        <a:t>товаров</a:t>
                      </a:r>
                      <a:r>
                        <a:rPr lang="ru-RU" sz="1300" b="1" spc="-5">
                          <a:effectLst/>
                        </a:rPr>
                        <a:t> дли-</a:t>
                      </a:r>
                      <a:r>
                        <a:rPr lang="ru-RU" sz="1300" b="1" spc="110">
                          <a:effectLst/>
                        </a:rPr>
                        <a:t> </a:t>
                      </a:r>
                      <a:r>
                        <a:rPr lang="ru-RU" sz="1300" b="1" spc="-5">
                          <a:effectLst/>
                        </a:rPr>
                        <a:t>тельного</a:t>
                      </a:r>
                      <a:r>
                        <a:rPr lang="ru-RU" sz="1300" b="1" spc="5">
                          <a:effectLst/>
                        </a:rPr>
                        <a:t> </a:t>
                      </a:r>
                      <a:r>
                        <a:rPr lang="ru-RU" sz="1300" b="1" spc="-5">
                          <a:effectLst/>
                        </a:rPr>
                        <a:t>пользо-</a:t>
                      </a:r>
                      <a:r>
                        <a:rPr lang="ru-RU" sz="1300" b="1" spc="150">
                          <a:effectLst/>
                        </a:rPr>
                        <a:t> </a:t>
                      </a:r>
                      <a:r>
                        <a:rPr lang="ru-RU" sz="1300" b="1" spc="-5">
                          <a:effectLst/>
                        </a:rPr>
                        <a:t>вания,</a:t>
                      </a:r>
                      <a:r>
                        <a:rPr lang="ru-RU" sz="1300" b="1" spc="5">
                          <a:effectLst/>
                        </a:rPr>
                        <a:t> </a:t>
                      </a:r>
                      <a:r>
                        <a:rPr lang="ru-RU" sz="1300" b="1" spc="-5">
                          <a:effectLst/>
                        </a:rPr>
                        <a:t>синтети-</a:t>
                      </a:r>
                      <a:r>
                        <a:rPr lang="ru-RU" sz="1300" b="1" spc="125">
                          <a:effectLst/>
                        </a:rPr>
                        <a:t> </a:t>
                      </a:r>
                      <a:r>
                        <a:rPr lang="ru-RU" sz="1300" b="1" spc="-5">
                          <a:effectLst/>
                        </a:rPr>
                        <a:t>ческие материа-</a:t>
                      </a:r>
                      <a:r>
                        <a:rPr lang="ru-RU" sz="1300" b="1" spc="145">
                          <a:effectLst/>
                        </a:rPr>
                        <a:t> </a:t>
                      </a:r>
                      <a:r>
                        <a:rPr lang="ru-RU" sz="1300" b="1" spc="-10">
                          <a:effectLst/>
                        </a:rPr>
                        <a:t>лы,</a:t>
                      </a:r>
                      <a:r>
                        <a:rPr lang="ru-RU" sz="1300" b="1" spc="5">
                          <a:effectLst/>
                        </a:rPr>
                        <a:t> </a:t>
                      </a:r>
                      <a:r>
                        <a:rPr lang="ru-RU" sz="1300" b="1" spc="-5">
                          <a:effectLst/>
                        </a:rPr>
                        <a:t>органическая</a:t>
                      </a:r>
                      <a:r>
                        <a:rPr lang="ru-RU" sz="1300" b="1" spc="140">
                          <a:effectLst/>
                        </a:rPr>
                        <a:t> </a:t>
                      </a:r>
                      <a:r>
                        <a:rPr lang="ru-RU" sz="1300" b="1" spc="-5">
                          <a:effectLst/>
                        </a:rPr>
                        <a:t>химия,</a:t>
                      </a:r>
                      <a:r>
                        <a:rPr lang="ru-RU" sz="1300" b="1" spc="5">
                          <a:effectLst/>
                        </a:rPr>
                        <a:t> </a:t>
                      </a:r>
                      <a:r>
                        <a:rPr lang="ru-RU" sz="1300" b="1">
                          <a:effectLst/>
                        </a:rPr>
                        <a:t>произ-</a:t>
                      </a:r>
                      <a:r>
                        <a:rPr lang="ru-RU" sz="1300" b="1" spc="120">
                          <a:effectLst/>
                        </a:rPr>
                        <a:t> </a:t>
                      </a:r>
                      <a:r>
                        <a:rPr lang="ru-RU" sz="1300" b="1" spc="-5">
                          <a:effectLst/>
                        </a:rPr>
                        <a:t>водство</a:t>
                      </a:r>
                      <a:r>
                        <a:rPr lang="ru-RU" sz="1300" b="1" spc="5">
                          <a:effectLst/>
                        </a:rPr>
                        <a:t> </a:t>
                      </a:r>
                      <a:r>
                        <a:rPr lang="ru-RU" sz="1300" b="1">
                          <a:effectLst/>
                        </a:rPr>
                        <a:t>и </a:t>
                      </a:r>
                      <a:r>
                        <a:rPr lang="ru-RU" sz="1300" b="1" spc="-5">
                          <a:effectLst/>
                        </a:rPr>
                        <a:t>пере-</a:t>
                      </a:r>
                      <a:r>
                        <a:rPr lang="ru-RU" sz="1300" b="1" spc="135">
                          <a:effectLst/>
                        </a:rPr>
                        <a:t> </a:t>
                      </a:r>
                      <a:r>
                        <a:rPr lang="ru-RU" sz="1300" b="1" spc="-5">
                          <a:effectLst/>
                        </a:rPr>
                        <a:t>работка нефти</a:t>
                      </a:r>
                      <a:endParaRPr lang="ru-RU" sz="1300" b="1">
                        <a:effectLst/>
                        <a:latin typeface="Times New Roman"/>
                        <a:ea typeface="Times New Roman"/>
                      </a:endParaRPr>
                    </a:p>
                  </a:txBody>
                  <a:tcPr marL="0" marR="0" marT="0" marB="0"/>
                </a:tc>
                <a:tc>
                  <a:txBody>
                    <a:bodyPr/>
                    <a:lstStyle/>
                    <a:p>
                      <a:pPr marL="19050" indent="0" eaLnBrk="0" hangingPunct="0">
                        <a:lnSpc>
                          <a:spcPct val="100000"/>
                        </a:lnSpc>
                        <a:spcBef>
                          <a:spcPts val="600"/>
                        </a:spcBef>
                        <a:spcAft>
                          <a:spcPts val="0"/>
                        </a:spcAft>
                      </a:pPr>
                      <a:r>
                        <a:rPr lang="ru-RU" sz="1300" b="1" spc="-5">
                          <a:effectLst/>
                        </a:rPr>
                        <a:t>Электронная</a:t>
                      </a:r>
                      <a:endParaRPr lang="ru-RU" sz="1300" b="1">
                        <a:effectLst/>
                      </a:endParaRPr>
                    </a:p>
                    <a:p>
                      <a:pPr marL="19050" marR="34925" indent="0" eaLnBrk="0" hangingPunct="0">
                        <a:lnSpc>
                          <a:spcPct val="100000"/>
                        </a:lnSpc>
                        <a:spcBef>
                          <a:spcPts val="600"/>
                        </a:spcBef>
                        <a:spcAft>
                          <a:spcPts val="0"/>
                        </a:spcAft>
                      </a:pPr>
                      <a:r>
                        <a:rPr lang="ru-RU" sz="1300" b="1">
                          <a:effectLst/>
                        </a:rPr>
                        <a:t>про-ть,</a:t>
                      </a:r>
                      <a:r>
                        <a:rPr lang="ru-RU" sz="1300" b="1" spc="5">
                          <a:effectLst/>
                        </a:rPr>
                        <a:t> </a:t>
                      </a:r>
                      <a:r>
                        <a:rPr lang="ru-RU" sz="1300" b="1" spc="-5">
                          <a:effectLst/>
                        </a:rPr>
                        <a:t>вычисли-</a:t>
                      </a:r>
                      <a:r>
                        <a:rPr lang="ru-RU" sz="1300" b="1" spc="115">
                          <a:effectLst/>
                        </a:rPr>
                        <a:t> </a:t>
                      </a:r>
                      <a:r>
                        <a:rPr lang="ru-RU" sz="1300" b="1" spc="-5">
                          <a:effectLst/>
                        </a:rPr>
                        <a:t>тельная,</a:t>
                      </a:r>
                      <a:r>
                        <a:rPr lang="ru-RU" sz="1300" b="1" spc="5">
                          <a:effectLst/>
                        </a:rPr>
                        <a:t> </a:t>
                      </a:r>
                      <a:r>
                        <a:rPr lang="ru-RU" sz="1300" b="1" spc="-5">
                          <a:effectLst/>
                        </a:rPr>
                        <a:t>оптико-</a:t>
                      </a:r>
                      <a:r>
                        <a:rPr lang="ru-RU" sz="1300" b="1" spc="145">
                          <a:effectLst/>
                        </a:rPr>
                        <a:t> </a:t>
                      </a:r>
                      <a:r>
                        <a:rPr lang="ru-RU" sz="1300" b="1" spc="-5">
                          <a:effectLst/>
                        </a:rPr>
                        <a:t>волоконная</a:t>
                      </a:r>
                      <a:r>
                        <a:rPr lang="ru-RU" sz="1300" b="1" spc="10">
                          <a:effectLst/>
                        </a:rPr>
                        <a:t> </a:t>
                      </a:r>
                      <a:r>
                        <a:rPr lang="ru-RU" sz="1300" b="1" spc="-5">
                          <a:effectLst/>
                        </a:rPr>
                        <a:t>тех-</a:t>
                      </a:r>
                      <a:r>
                        <a:rPr lang="ru-RU" sz="1300" b="1" spc="145">
                          <a:effectLst/>
                        </a:rPr>
                        <a:t> </a:t>
                      </a:r>
                      <a:r>
                        <a:rPr lang="ru-RU" sz="1300" b="1" spc="-5">
                          <a:effectLst/>
                        </a:rPr>
                        <a:t>ника,</a:t>
                      </a:r>
                      <a:r>
                        <a:rPr lang="ru-RU" sz="1300" b="1" spc="5">
                          <a:effectLst/>
                        </a:rPr>
                        <a:t> </a:t>
                      </a:r>
                      <a:r>
                        <a:rPr lang="ru-RU" sz="1300" b="1" spc="-5">
                          <a:effectLst/>
                        </a:rPr>
                        <a:t>программ-</a:t>
                      </a:r>
                      <a:r>
                        <a:rPr lang="ru-RU" sz="1300" b="1" spc="145">
                          <a:effectLst/>
                        </a:rPr>
                        <a:t> </a:t>
                      </a:r>
                      <a:r>
                        <a:rPr lang="ru-RU" sz="1300" b="1">
                          <a:effectLst/>
                        </a:rPr>
                        <a:t>ное</a:t>
                      </a:r>
                      <a:r>
                        <a:rPr lang="ru-RU" sz="1300" b="1" spc="-5">
                          <a:effectLst/>
                        </a:rPr>
                        <a:t> обеспечение,</a:t>
                      </a:r>
                      <a:r>
                        <a:rPr lang="ru-RU" sz="1300" b="1" spc="120">
                          <a:effectLst/>
                        </a:rPr>
                        <a:t> </a:t>
                      </a:r>
                      <a:r>
                        <a:rPr lang="ru-RU" sz="1300" b="1" spc="-5">
                          <a:effectLst/>
                        </a:rPr>
                        <a:t>телекоммуника-</a:t>
                      </a:r>
                      <a:r>
                        <a:rPr lang="ru-RU" sz="1300" b="1" spc="145">
                          <a:effectLst/>
                        </a:rPr>
                        <a:t> </a:t>
                      </a:r>
                      <a:r>
                        <a:rPr lang="ru-RU" sz="1300" b="1" spc="-5">
                          <a:effectLst/>
                        </a:rPr>
                        <a:t>ции,</a:t>
                      </a:r>
                      <a:r>
                        <a:rPr lang="ru-RU" sz="1300" b="1" spc="5">
                          <a:effectLst/>
                        </a:rPr>
                        <a:t> </a:t>
                      </a:r>
                      <a:r>
                        <a:rPr lang="ru-RU" sz="1300" b="1">
                          <a:effectLst/>
                        </a:rPr>
                        <a:t>робото-</a:t>
                      </a:r>
                      <a:r>
                        <a:rPr lang="ru-RU" sz="1300" b="1" spc="105">
                          <a:effectLst/>
                        </a:rPr>
                        <a:t> </a:t>
                      </a:r>
                      <a:r>
                        <a:rPr lang="ru-RU" sz="1300" b="1" spc="-5">
                          <a:effectLst/>
                        </a:rPr>
                        <a:t>строение,</a:t>
                      </a:r>
                      <a:r>
                        <a:rPr lang="ru-RU" sz="1300" b="1" spc="5">
                          <a:effectLst/>
                        </a:rPr>
                        <a:t> </a:t>
                      </a:r>
                      <a:r>
                        <a:rPr lang="ru-RU" sz="1300" b="1" spc="-5">
                          <a:effectLst/>
                        </a:rPr>
                        <a:t>произ-</a:t>
                      </a:r>
                      <a:r>
                        <a:rPr lang="ru-RU" sz="1300" b="1" spc="115">
                          <a:effectLst/>
                        </a:rPr>
                        <a:t> </a:t>
                      </a:r>
                      <a:r>
                        <a:rPr lang="ru-RU" sz="1300" b="1" spc="-5">
                          <a:effectLst/>
                        </a:rPr>
                        <a:t>водство</a:t>
                      </a:r>
                      <a:r>
                        <a:rPr lang="ru-RU" sz="1300" b="1" spc="5">
                          <a:effectLst/>
                        </a:rPr>
                        <a:t> </a:t>
                      </a:r>
                      <a:r>
                        <a:rPr lang="ru-RU" sz="1300" b="1">
                          <a:effectLst/>
                        </a:rPr>
                        <a:t>и </a:t>
                      </a:r>
                      <a:r>
                        <a:rPr lang="ru-RU" sz="1300" b="1" spc="-5">
                          <a:effectLst/>
                        </a:rPr>
                        <a:t>пере-</a:t>
                      </a:r>
                      <a:r>
                        <a:rPr lang="ru-RU" sz="1300" b="1" spc="135">
                          <a:effectLst/>
                        </a:rPr>
                        <a:t> </a:t>
                      </a:r>
                      <a:r>
                        <a:rPr lang="ru-RU" sz="1300" b="1" spc="-5">
                          <a:effectLst/>
                        </a:rPr>
                        <a:t>работка газа,</a:t>
                      </a:r>
                      <a:r>
                        <a:rPr lang="ru-RU" sz="1300" b="1" spc="135">
                          <a:effectLst/>
                        </a:rPr>
                        <a:t> </a:t>
                      </a:r>
                      <a:r>
                        <a:rPr lang="ru-RU" sz="1300" b="1" spc="-5">
                          <a:effectLst/>
                        </a:rPr>
                        <a:t>информацион-</a:t>
                      </a:r>
                      <a:r>
                        <a:rPr lang="ru-RU" sz="1300" b="1" spc="135">
                          <a:effectLst/>
                        </a:rPr>
                        <a:t> </a:t>
                      </a:r>
                      <a:r>
                        <a:rPr lang="ru-RU" sz="1300" b="1" spc="-5">
                          <a:effectLst/>
                        </a:rPr>
                        <a:t>ные</a:t>
                      </a:r>
                      <a:r>
                        <a:rPr lang="ru-RU" sz="1300" b="1" spc="10">
                          <a:effectLst/>
                        </a:rPr>
                        <a:t> </a:t>
                      </a:r>
                      <a:r>
                        <a:rPr lang="ru-RU" sz="1300" b="1" spc="-5">
                          <a:effectLst/>
                        </a:rPr>
                        <a:t>услуги</a:t>
                      </a:r>
                      <a:endParaRPr lang="ru-RU" sz="1300" b="1">
                        <a:effectLst/>
                        <a:latin typeface="Times New Roman"/>
                        <a:ea typeface="Times New Roman"/>
                      </a:endParaRPr>
                    </a:p>
                  </a:txBody>
                  <a:tcPr marL="0" marR="0" marT="0" marB="0"/>
                </a:tc>
                <a:tc>
                  <a:txBody>
                    <a:bodyPr/>
                    <a:lstStyle/>
                    <a:p>
                      <a:pPr marL="19050" marR="49530" indent="0" eaLnBrk="0" hangingPunct="0">
                        <a:lnSpc>
                          <a:spcPct val="100000"/>
                        </a:lnSpc>
                        <a:spcBef>
                          <a:spcPts val="600"/>
                        </a:spcBef>
                        <a:spcAft>
                          <a:spcPts val="0"/>
                        </a:spcAft>
                      </a:pPr>
                      <a:r>
                        <a:rPr lang="ru-RU" sz="1300" b="1" spc="-5" dirty="0" err="1">
                          <a:effectLst/>
                        </a:rPr>
                        <a:t>Наноэлектроника</a:t>
                      </a:r>
                      <a:r>
                        <a:rPr lang="ru-RU" sz="1300" b="1" spc="-5" dirty="0">
                          <a:effectLst/>
                        </a:rPr>
                        <a:t>,</a:t>
                      </a:r>
                      <a:r>
                        <a:rPr lang="ru-RU" sz="1300" b="1" spc="140" dirty="0">
                          <a:effectLst/>
                        </a:rPr>
                        <a:t> </a:t>
                      </a:r>
                      <a:r>
                        <a:rPr lang="ru-RU" sz="1300" b="1" spc="-5" dirty="0">
                          <a:effectLst/>
                        </a:rPr>
                        <a:t>молекулярная</a:t>
                      </a:r>
                      <a:r>
                        <a:rPr lang="ru-RU" sz="1300" b="1" spc="5" dirty="0">
                          <a:effectLst/>
                        </a:rPr>
                        <a:t> </a:t>
                      </a:r>
                      <a:r>
                        <a:rPr lang="ru-RU" sz="1300" b="1" dirty="0">
                          <a:effectLst/>
                        </a:rPr>
                        <a:t>и</a:t>
                      </a:r>
                      <a:r>
                        <a:rPr lang="ru-RU" sz="1300" b="1" spc="140" dirty="0">
                          <a:effectLst/>
                        </a:rPr>
                        <a:t> </a:t>
                      </a:r>
                      <a:r>
                        <a:rPr lang="ru-RU" sz="1300" b="1" spc="-5" dirty="0" err="1">
                          <a:effectLst/>
                        </a:rPr>
                        <a:t>нанофотоника</a:t>
                      </a:r>
                      <a:r>
                        <a:rPr lang="ru-RU" sz="1300" b="1" spc="-5" dirty="0">
                          <a:effectLst/>
                        </a:rPr>
                        <a:t>,</a:t>
                      </a:r>
                      <a:r>
                        <a:rPr lang="ru-RU" sz="1300" b="1" spc="140" dirty="0">
                          <a:effectLst/>
                        </a:rPr>
                        <a:t> </a:t>
                      </a:r>
                      <a:r>
                        <a:rPr lang="ru-RU" sz="1300" b="1" spc="-5" dirty="0" err="1">
                          <a:effectLst/>
                        </a:rPr>
                        <a:t>наноматериалы</a:t>
                      </a:r>
                      <a:r>
                        <a:rPr lang="ru-RU" sz="1300" b="1" spc="-5" dirty="0">
                          <a:effectLst/>
                        </a:rPr>
                        <a:t> </a:t>
                      </a:r>
                      <a:r>
                        <a:rPr lang="ru-RU" sz="1300" b="1" dirty="0">
                          <a:effectLst/>
                        </a:rPr>
                        <a:t>и</a:t>
                      </a:r>
                      <a:r>
                        <a:rPr lang="ru-RU" sz="1300" b="1" spc="140" dirty="0">
                          <a:effectLst/>
                        </a:rPr>
                        <a:t> </a:t>
                      </a:r>
                      <a:r>
                        <a:rPr lang="ru-RU" sz="1300" b="1" spc="-5" dirty="0" err="1">
                          <a:effectLst/>
                        </a:rPr>
                        <a:t>наноструктуриро</a:t>
                      </a:r>
                      <a:r>
                        <a:rPr lang="ru-RU" sz="1300" b="1" spc="-5" dirty="0">
                          <a:effectLst/>
                        </a:rPr>
                        <a:t>-</a:t>
                      </a:r>
                      <a:r>
                        <a:rPr lang="ru-RU" sz="1300" b="1" spc="105" dirty="0">
                          <a:effectLst/>
                        </a:rPr>
                        <a:t> </a:t>
                      </a:r>
                      <a:r>
                        <a:rPr lang="ru-RU" sz="1300" b="1" spc="-5" dirty="0">
                          <a:effectLst/>
                        </a:rPr>
                        <a:t>ванные покрытия,</a:t>
                      </a:r>
                      <a:r>
                        <a:rPr lang="ru-RU" sz="1300" b="1" spc="105" dirty="0">
                          <a:effectLst/>
                        </a:rPr>
                        <a:t> </a:t>
                      </a:r>
                      <a:r>
                        <a:rPr lang="ru-RU" sz="1300" b="1" spc="-5" dirty="0">
                          <a:effectLst/>
                        </a:rPr>
                        <a:t>оптические нано-</a:t>
                      </a:r>
                      <a:r>
                        <a:rPr lang="ru-RU" sz="1300" b="1" spc="145" dirty="0">
                          <a:effectLst/>
                        </a:rPr>
                        <a:t> </a:t>
                      </a:r>
                      <a:r>
                        <a:rPr lang="ru-RU" sz="1300" b="1" spc="-5" dirty="0">
                          <a:effectLst/>
                        </a:rPr>
                        <a:t>материалы,</a:t>
                      </a:r>
                      <a:r>
                        <a:rPr lang="ru-RU" sz="1300" b="1" spc="5" dirty="0">
                          <a:effectLst/>
                        </a:rPr>
                        <a:t> </a:t>
                      </a:r>
                      <a:r>
                        <a:rPr lang="ru-RU" sz="1300" b="1" spc="-5" dirty="0">
                          <a:effectLst/>
                        </a:rPr>
                        <a:t>нано-</a:t>
                      </a:r>
                      <a:r>
                        <a:rPr lang="ru-RU" sz="1300" b="1" spc="145" dirty="0">
                          <a:effectLst/>
                        </a:rPr>
                        <a:t> </a:t>
                      </a:r>
                      <a:r>
                        <a:rPr lang="ru-RU" sz="1300" b="1" spc="-5" dirty="0">
                          <a:effectLst/>
                        </a:rPr>
                        <a:t>гетерогенные</a:t>
                      </a:r>
                      <a:r>
                        <a:rPr lang="ru-RU" sz="1300" b="1" dirty="0">
                          <a:effectLst/>
                        </a:rPr>
                        <a:t> </a:t>
                      </a:r>
                      <a:r>
                        <a:rPr lang="ru-RU" sz="1300" b="1" spc="-5" dirty="0" err="1">
                          <a:effectLst/>
                        </a:rPr>
                        <a:t>сис</a:t>
                      </a:r>
                      <a:r>
                        <a:rPr lang="ru-RU" sz="1300" b="1" spc="-5" dirty="0">
                          <a:effectLst/>
                        </a:rPr>
                        <a:t>-</a:t>
                      </a:r>
                      <a:r>
                        <a:rPr lang="ru-RU" sz="1300" b="1" spc="140" dirty="0">
                          <a:effectLst/>
                        </a:rPr>
                        <a:t> </a:t>
                      </a:r>
                      <a:r>
                        <a:rPr lang="ru-RU" sz="1300" b="1" spc="-5" dirty="0">
                          <a:effectLst/>
                        </a:rPr>
                        <a:t>темы,</a:t>
                      </a:r>
                      <a:r>
                        <a:rPr lang="ru-RU" sz="1300" b="1" spc="5" dirty="0">
                          <a:effectLst/>
                        </a:rPr>
                        <a:t> </a:t>
                      </a:r>
                      <a:r>
                        <a:rPr lang="ru-RU" sz="1300" b="1" spc="-5" dirty="0" err="1">
                          <a:effectLst/>
                        </a:rPr>
                        <a:t>нанобиотех</a:t>
                      </a:r>
                      <a:r>
                        <a:rPr lang="ru-RU" sz="1300" b="1" spc="-5" dirty="0">
                          <a:effectLst/>
                        </a:rPr>
                        <a:t>-</a:t>
                      </a:r>
                      <a:r>
                        <a:rPr lang="ru-RU" sz="1300" b="1" spc="130" dirty="0">
                          <a:effectLst/>
                        </a:rPr>
                        <a:t> </a:t>
                      </a:r>
                      <a:r>
                        <a:rPr lang="ru-RU" sz="1300" b="1" spc="-5" dirty="0" err="1">
                          <a:effectLst/>
                        </a:rPr>
                        <a:t>нологии</a:t>
                      </a:r>
                      <a:r>
                        <a:rPr lang="ru-RU" sz="1300" b="1" spc="-5" dirty="0">
                          <a:effectLst/>
                        </a:rPr>
                        <a:t>,</a:t>
                      </a:r>
                      <a:r>
                        <a:rPr lang="ru-RU" sz="1300" b="1" spc="5" dirty="0">
                          <a:effectLst/>
                        </a:rPr>
                        <a:t> </a:t>
                      </a:r>
                      <a:r>
                        <a:rPr lang="ru-RU" sz="1300" b="1" spc="-5" dirty="0">
                          <a:effectLst/>
                        </a:rPr>
                        <a:t>наноси-</a:t>
                      </a:r>
                      <a:r>
                        <a:rPr lang="ru-RU" sz="1300" b="1" spc="150" dirty="0">
                          <a:effectLst/>
                        </a:rPr>
                        <a:t> </a:t>
                      </a:r>
                      <a:r>
                        <a:rPr lang="ru-RU" sz="1300" b="1" spc="-5" dirty="0" err="1">
                          <a:effectLst/>
                        </a:rPr>
                        <a:t>стемная</a:t>
                      </a:r>
                      <a:r>
                        <a:rPr lang="ru-RU" sz="1300" b="1" spc="5" dirty="0">
                          <a:effectLst/>
                        </a:rPr>
                        <a:t> </a:t>
                      </a:r>
                      <a:r>
                        <a:rPr lang="ru-RU" sz="1300" b="1" spc="-5" dirty="0">
                          <a:effectLst/>
                        </a:rPr>
                        <a:t>техника,</a:t>
                      </a:r>
                      <a:r>
                        <a:rPr lang="ru-RU" sz="1300" b="1" spc="130" dirty="0">
                          <a:effectLst/>
                        </a:rPr>
                        <a:t> </a:t>
                      </a:r>
                      <a:r>
                        <a:rPr lang="ru-RU" sz="1300" b="1" spc="-5" dirty="0" err="1">
                          <a:effectLst/>
                        </a:rPr>
                        <a:t>нанооборудование</a:t>
                      </a:r>
                      <a:endParaRPr lang="ru-RU" sz="1300" b="1"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293347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701581279"/>
              </p:ext>
            </p:extLst>
          </p:nvPr>
        </p:nvGraphicFramePr>
        <p:xfrm>
          <a:off x="1" y="1"/>
          <a:ext cx="9143999" cy="6786818"/>
        </p:xfrm>
        <a:graphic>
          <a:graphicData uri="http://schemas.openxmlformats.org/drawingml/2006/table">
            <a:tbl>
              <a:tblPr>
                <a:tableStyleId>{5C22544A-7EE6-4342-B048-85BDC9FD1C3A}</a:tableStyleId>
              </a:tblPr>
              <a:tblGrid>
                <a:gridCol w="1345320"/>
                <a:gridCol w="1095800"/>
                <a:gridCol w="1190674"/>
                <a:gridCol w="1345320"/>
                <a:gridCol w="1343422"/>
                <a:gridCol w="1346268"/>
                <a:gridCol w="1477195"/>
              </a:tblGrid>
              <a:tr h="260647">
                <a:tc>
                  <a:txBody>
                    <a:bodyPr/>
                    <a:lstStyle/>
                    <a:p>
                      <a:pPr marL="19050" marR="124460" eaLnBrk="0" hangingPunct="0">
                        <a:lnSpc>
                          <a:spcPct val="100000"/>
                        </a:lnSpc>
                        <a:spcAft>
                          <a:spcPts val="0"/>
                        </a:spcAft>
                      </a:pPr>
                      <a:r>
                        <a:rPr lang="ru-RU" sz="1200">
                          <a:effectLst/>
                        </a:rPr>
                        <a:t> </a:t>
                      </a:r>
                      <a:endParaRPr lang="ru-RU" sz="1200">
                        <a:effectLst/>
                        <a:latin typeface="Times New Roman"/>
                        <a:ea typeface="Times New Roman"/>
                      </a:endParaRPr>
                    </a:p>
                  </a:txBody>
                  <a:tcPr marL="0" marR="0" marT="0" marB="0"/>
                </a:tc>
                <a:tc>
                  <a:txBody>
                    <a:bodyPr/>
                    <a:lstStyle/>
                    <a:p>
                      <a:pPr marL="19050" marR="67310" algn="ctr" eaLnBrk="0" hangingPunct="0">
                        <a:lnSpc>
                          <a:spcPct val="100000"/>
                        </a:lnSpc>
                        <a:spcAft>
                          <a:spcPts val="0"/>
                        </a:spcAft>
                      </a:pPr>
                      <a:r>
                        <a:rPr lang="uk-UA" sz="1200">
                          <a:effectLst/>
                        </a:rPr>
                        <a:t>1</a:t>
                      </a:r>
                      <a:endParaRPr lang="ru-RU" sz="1200">
                        <a:effectLst/>
                        <a:latin typeface="Times New Roman"/>
                        <a:ea typeface="Times New Roman"/>
                      </a:endParaRPr>
                    </a:p>
                  </a:txBody>
                  <a:tcPr marL="0" marR="0" marT="0" marB="0"/>
                </a:tc>
                <a:tc>
                  <a:txBody>
                    <a:bodyPr/>
                    <a:lstStyle/>
                    <a:p>
                      <a:pPr marL="19050" marR="74295" algn="ctr" eaLnBrk="0" hangingPunct="0">
                        <a:lnSpc>
                          <a:spcPct val="100000"/>
                        </a:lnSpc>
                        <a:spcAft>
                          <a:spcPts val="0"/>
                        </a:spcAft>
                      </a:pPr>
                      <a:r>
                        <a:rPr lang="uk-UA" sz="1200">
                          <a:effectLst/>
                        </a:rPr>
                        <a:t>2</a:t>
                      </a:r>
                      <a:endParaRPr lang="ru-RU" sz="1200">
                        <a:effectLst/>
                        <a:latin typeface="Times New Roman"/>
                        <a:ea typeface="Times New Roman"/>
                      </a:endParaRPr>
                    </a:p>
                  </a:txBody>
                  <a:tcPr marL="0" marR="0" marT="0" marB="0"/>
                </a:tc>
                <a:tc>
                  <a:txBody>
                    <a:bodyPr/>
                    <a:lstStyle/>
                    <a:p>
                      <a:pPr marL="19050" marR="158115" algn="ctr" eaLnBrk="0" hangingPunct="0">
                        <a:lnSpc>
                          <a:spcPct val="100000"/>
                        </a:lnSpc>
                        <a:spcAft>
                          <a:spcPts val="0"/>
                        </a:spcAft>
                      </a:pPr>
                      <a:r>
                        <a:rPr lang="uk-UA" sz="1200">
                          <a:effectLst/>
                        </a:rPr>
                        <a:t>3</a:t>
                      </a:r>
                      <a:endParaRPr lang="ru-RU" sz="1200">
                        <a:effectLst/>
                        <a:latin typeface="Times New Roman"/>
                        <a:ea typeface="Times New Roman"/>
                      </a:endParaRPr>
                    </a:p>
                  </a:txBody>
                  <a:tcPr marL="0" marR="0" marT="0" marB="0"/>
                </a:tc>
                <a:tc>
                  <a:txBody>
                    <a:bodyPr/>
                    <a:lstStyle/>
                    <a:p>
                      <a:pPr marL="19050" marR="46355" algn="ctr" eaLnBrk="0" hangingPunct="0">
                        <a:lnSpc>
                          <a:spcPct val="115000"/>
                        </a:lnSpc>
                        <a:spcAft>
                          <a:spcPts val="0"/>
                        </a:spcAft>
                      </a:pPr>
                      <a:r>
                        <a:rPr lang="uk-UA" sz="1200">
                          <a:effectLst/>
                        </a:rPr>
                        <a:t>4</a:t>
                      </a:r>
                      <a:endParaRPr lang="ru-RU" sz="1200">
                        <a:effectLst/>
                        <a:latin typeface="Times New Roman"/>
                        <a:ea typeface="Times New Roman"/>
                      </a:endParaRPr>
                    </a:p>
                  </a:txBody>
                  <a:tcPr marL="0" marR="0" marT="0" marB="0"/>
                </a:tc>
                <a:tc>
                  <a:txBody>
                    <a:bodyPr/>
                    <a:lstStyle/>
                    <a:p>
                      <a:pPr marL="19050" marR="50800" algn="ctr" eaLnBrk="0" hangingPunct="0">
                        <a:lnSpc>
                          <a:spcPct val="100000"/>
                        </a:lnSpc>
                        <a:spcAft>
                          <a:spcPts val="0"/>
                        </a:spcAft>
                      </a:pPr>
                      <a:r>
                        <a:rPr lang="uk-UA" sz="1200">
                          <a:effectLst/>
                        </a:rPr>
                        <a:t>5</a:t>
                      </a:r>
                      <a:endParaRPr lang="ru-RU" sz="1200">
                        <a:effectLst/>
                        <a:latin typeface="Times New Roman"/>
                        <a:ea typeface="Times New Roman"/>
                      </a:endParaRPr>
                    </a:p>
                  </a:txBody>
                  <a:tcPr marL="0" marR="0" marT="0" marB="0"/>
                </a:tc>
                <a:tc>
                  <a:txBody>
                    <a:bodyPr/>
                    <a:lstStyle/>
                    <a:p>
                      <a:pPr marL="19050" algn="ctr" eaLnBrk="0" hangingPunct="0">
                        <a:lnSpc>
                          <a:spcPts val="995"/>
                        </a:lnSpc>
                        <a:spcAft>
                          <a:spcPts val="0"/>
                        </a:spcAft>
                      </a:pPr>
                      <a:r>
                        <a:rPr lang="uk-UA" sz="1200">
                          <a:effectLst/>
                        </a:rPr>
                        <a:t>6</a:t>
                      </a:r>
                      <a:endParaRPr lang="ru-RU" sz="1200">
                        <a:effectLst/>
                        <a:latin typeface="Times New Roman"/>
                        <a:ea typeface="Times New Roman"/>
                      </a:endParaRPr>
                    </a:p>
                  </a:txBody>
                  <a:tcPr marL="0" marR="0" marT="0" marB="0"/>
                </a:tc>
              </a:tr>
              <a:tr h="928425">
                <a:tc>
                  <a:txBody>
                    <a:bodyPr/>
                    <a:lstStyle/>
                    <a:p>
                      <a:pPr marL="19050" marR="124460" eaLnBrk="0" hangingPunct="0">
                        <a:lnSpc>
                          <a:spcPct val="100000"/>
                        </a:lnSpc>
                        <a:spcBef>
                          <a:spcPts val="0"/>
                        </a:spcBef>
                        <a:spcAft>
                          <a:spcPts val="0"/>
                        </a:spcAft>
                      </a:pPr>
                      <a:r>
                        <a:rPr lang="ru-RU" sz="1400" b="1" spc="-5">
                          <a:effectLst/>
                        </a:rPr>
                        <a:t>Ключевой</a:t>
                      </a:r>
                      <a:r>
                        <a:rPr lang="ru-RU" sz="1400" b="1">
                          <a:effectLst/>
                        </a:rPr>
                        <a:t> </a:t>
                      </a:r>
                      <a:r>
                        <a:rPr lang="ru-RU" sz="1400" b="1" spc="-5">
                          <a:effectLst/>
                        </a:rPr>
                        <a:t>фак-</a:t>
                      </a:r>
                      <a:r>
                        <a:rPr lang="ru-RU" sz="1400" b="1" spc="115">
                          <a:effectLst/>
                        </a:rPr>
                        <a:t> </a:t>
                      </a:r>
                      <a:r>
                        <a:rPr lang="ru-RU" sz="1400" b="1">
                          <a:effectLst/>
                        </a:rPr>
                        <a:t>тор</a:t>
                      </a:r>
                      <a:endParaRPr lang="ru-RU" sz="1400" b="1">
                        <a:effectLst/>
                        <a:latin typeface="Times New Roman"/>
                        <a:ea typeface="Times New Roman"/>
                      </a:endParaRPr>
                    </a:p>
                  </a:txBody>
                  <a:tcPr marL="0" marR="0" marT="0" marB="0"/>
                </a:tc>
                <a:tc>
                  <a:txBody>
                    <a:bodyPr/>
                    <a:lstStyle/>
                    <a:p>
                      <a:pPr marL="19050" marR="67310" eaLnBrk="0" hangingPunct="0">
                        <a:lnSpc>
                          <a:spcPct val="100000"/>
                        </a:lnSpc>
                        <a:spcBef>
                          <a:spcPts val="0"/>
                        </a:spcBef>
                        <a:spcAft>
                          <a:spcPts val="0"/>
                        </a:spcAft>
                      </a:pPr>
                      <a:r>
                        <a:rPr lang="ru-RU" sz="1400" b="1" spc="-5">
                          <a:effectLst/>
                        </a:rPr>
                        <a:t>Текстильные</a:t>
                      </a:r>
                      <a:r>
                        <a:rPr lang="ru-RU" sz="1400" b="1" spc="125">
                          <a:effectLst/>
                        </a:rPr>
                        <a:t> </a:t>
                      </a:r>
                      <a:r>
                        <a:rPr lang="ru-RU" sz="1400" b="1" spc="-5">
                          <a:effectLst/>
                        </a:rPr>
                        <a:t>машины</a:t>
                      </a:r>
                      <a:endParaRPr lang="ru-RU" sz="1400" b="1">
                        <a:effectLst/>
                        <a:latin typeface="Times New Roman"/>
                        <a:ea typeface="Times New Roman"/>
                      </a:endParaRPr>
                    </a:p>
                  </a:txBody>
                  <a:tcPr marL="0" marR="0" marT="0" marB="0"/>
                </a:tc>
                <a:tc>
                  <a:txBody>
                    <a:bodyPr/>
                    <a:lstStyle/>
                    <a:p>
                      <a:pPr marL="19050" marR="74295" eaLnBrk="0" hangingPunct="0">
                        <a:lnSpc>
                          <a:spcPct val="100000"/>
                        </a:lnSpc>
                        <a:spcBef>
                          <a:spcPts val="0"/>
                        </a:spcBef>
                        <a:spcAft>
                          <a:spcPts val="0"/>
                        </a:spcAft>
                      </a:pPr>
                      <a:r>
                        <a:rPr lang="ru-RU" sz="1400" b="1">
                          <a:effectLst/>
                        </a:rPr>
                        <a:t>Паровой </a:t>
                      </a:r>
                      <a:r>
                        <a:rPr lang="ru-RU" sz="1400" b="1" spc="-5">
                          <a:effectLst/>
                        </a:rPr>
                        <a:t>дви-</a:t>
                      </a:r>
                      <a:r>
                        <a:rPr lang="ru-RU" sz="1400" b="1" spc="105">
                          <a:effectLst/>
                        </a:rPr>
                        <a:t> </a:t>
                      </a:r>
                      <a:r>
                        <a:rPr lang="ru-RU" sz="1400" b="1" spc="-5">
                          <a:effectLst/>
                        </a:rPr>
                        <a:t>гатель,</a:t>
                      </a:r>
                      <a:r>
                        <a:rPr lang="ru-RU" sz="1400" b="1" spc="5">
                          <a:effectLst/>
                        </a:rPr>
                        <a:t> </a:t>
                      </a:r>
                      <a:r>
                        <a:rPr lang="ru-RU" sz="1400" b="1" spc="-5">
                          <a:effectLst/>
                        </a:rPr>
                        <a:t>станки</a:t>
                      </a:r>
                      <a:endParaRPr lang="ru-RU" sz="1400" b="1">
                        <a:effectLst/>
                        <a:latin typeface="Times New Roman"/>
                        <a:ea typeface="Times New Roman"/>
                      </a:endParaRPr>
                    </a:p>
                  </a:txBody>
                  <a:tcPr marL="0" marR="0" marT="0" marB="0"/>
                </a:tc>
                <a:tc>
                  <a:txBody>
                    <a:bodyPr/>
                    <a:lstStyle/>
                    <a:p>
                      <a:pPr marL="19050" marR="158115" eaLnBrk="0" hangingPunct="0">
                        <a:lnSpc>
                          <a:spcPct val="100000"/>
                        </a:lnSpc>
                        <a:spcBef>
                          <a:spcPts val="0"/>
                        </a:spcBef>
                        <a:spcAft>
                          <a:spcPts val="0"/>
                        </a:spcAft>
                      </a:pPr>
                      <a:r>
                        <a:rPr lang="ru-RU" sz="1400" b="1" spc="-5">
                          <a:effectLst/>
                        </a:rPr>
                        <a:t>Электродвига-</a:t>
                      </a:r>
                      <a:r>
                        <a:rPr lang="ru-RU" sz="1400" b="1" spc="120">
                          <a:effectLst/>
                        </a:rPr>
                        <a:t> </a:t>
                      </a:r>
                      <a:r>
                        <a:rPr lang="ru-RU" sz="1400" b="1" spc="-5">
                          <a:effectLst/>
                        </a:rPr>
                        <a:t>тель,</a:t>
                      </a:r>
                      <a:r>
                        <a:rPr lang="ru-RU" sz="1400" b="1" spc="5">
                          <a:effectLst/>
                        </a:rPr>
                        <a:t> </a:t>
                      </a:r>
                      <a:r>
                        <a:rPr lang="ru-RU" sz="1400" b="1" spc="-5">
                          <a:effectLst/>
                        </a:rPr>
                        <a:t>сталь</a:t>
                      </a:r>
                      <a:endParaRPr lang="ru-RU" sz="1400" b="1">
                        <a:effectLst/>
                        <a:latin typeface="Times New Roman"/>
                        <a:ea typeface="Times New Roman"/>
                      </a:endParaRPr>
                    </a:p>
                  </a:txBody>
                  <a:tcPr marL="0" marR="0" marT="0" marB="0"/>
                </a:tc>
                <a:tc>
                  <a:txBody>
                    <a:bodyPr/>
                    <a:lstStyle/>
                    <a:p>
                      <a:pPr marL="19050" marR="46355" eaLnBrk="0" hangingPunct="0">
                        <a:lnSpc>
                          <a:spcPct val="100000"/>
                        </a:lnSpc>
                        <a:spcBef>
                          <a:spcPts val="0"/>
                        </a:spcBef>
                        <a:spcAft>
                          <a:spcPts val="0"/>
                        </a:spcAft>
                      </a:pPr>
                      <a:r>
                        <a:rPr lang="ru-RU" sz="1400" b="1" spc="-5">
                          <a:effectLst/>
                        </a:rPr>
                        <a:t>Двигатель</a:t>
                      </a:r>
                      <a:r>
                        <a:rPr lang="ru-RU" sz="1400" b="1" spc="10">
                          <a:effectLst/>
                        </a:rPr>
                        <a:t> </a:t>
                      </a:r>
                      <a:r>
                        <a:rPr lang="ru-RU" sz="1400" b="1" spc="-5">
                          <a:effectLst/>
                        </a:rPr>
                        <a:t>внут-</a:t>
                      </a:r>
                      <a:r>
                        <a:rPr lang="ru-RU" sz="1400" b="1" spc="130">
                          <a:effectLst/>
                        </a:rPr>
                        <a:t> </a:t>
                      </a:r>
                      <a:r>
                        <a:rPr lang="ru-RU" sz="1400" b="1" spc="-5">
                          <a:effectLst/>
                        </a:rPr>
                        <a:t>реннего</a:t>
                      </a:r>
                      <a:r>
                        <a:rPr lang="ru-RU" sz="1400" b="1" spc="5">
                          <a:effectLst/>
                        </a:rPr>
                        <a:t> </a:t>
                      </a:r>
                      <a:r>
                        <a:rPr lang="ru-RU" sz="1400" b="1" spc="-5">
                          <a:effectLst/>
                        </a:rPr>
                        <a:t>сгора-</a:t>
                      </a:r>
                      <a:r>
                        <a:rPr lang="ru-RU" sz="1400" b="1" spc="140">
                          <a:effectLst/>
                        </a:rPr>
                        <a:t> </a:t>
                      </a:r>
                      <a:r>
                        <a:rPr lang="ru-RU" sz="1400" b="1" spc="-5">
                          <a:effectLst/>
                        </a:rPr>
                        <a:t>ния,</a:t>
                      </a:r>
                      <a:r>
                        <a:rPr lang="ru-RU" sz="1400" b="1" spc="5">
                          <a:effectLst/>
                        </a:rPr>
                        <a:t> </a:t>
                      </a:r>
                      <a:r>
                        <a:rPr lang="ru-RU" sz="1400" b="1" spc="-5">
                          <a:effectLst/>
                        </a:rPr>
                        <a:t>нефтехимия</a:t>
                      </a:r>
                      <a:endParaRPr lang="ru-RU" sz="1400" b="1">
                        <a:effectLst/>
                        <a:latin typeface="Times New Roman"/>
                        <a:ea typeface="Times New Roman"/>
                      </a:endParaRPr>
                    </a:p>
                  </a:txBody>
                  <a:tcPr marL="0" marR="0" marT="0" marB="0"/>
                </a:tc>
                <a:tc>
                  <a:txBody>
                    <a:bodyPr/>
                    <a:lstStyle/>
                    <a:p>
                      <a:pPr marL="19050" marR="50800" eaLnBrk="0" hangingPunct="0">
                        <a:lnSpc>
                          <a:spcPct val="100000"/>
                        </a:lnSpc>
                        <a:spcBef>
                          <a:spcPts val="0"/>
                        </a:spcBef>
                        <a:spcAft>
                          <a:spcPts val="0"/>
                        </a:spcAft>
                      </a:pPr>
                      <a:r>
                        <a:rPr lang="ru-RU" sz="1400" b="1" spc="-5">
                          <a:effectLst/>
                        </a:rPr>
                        <a:t>Микроэлектрон-</a:t>
                      </a:r>
                      <a:r>
                        <a:rPr lang="ru-RU" sz="1400" b="1" spc="145">
                          <a:effectLst/>
                        </a:rPr>
                        <a:t> </a:t>
                      </a:r>
                      <a:r>
                        <a:rPr lang="ru-RU" sz="1400" b="1" spc="-5">
                          <a:effectLst/>
                        </a:rPr>
                        <a:t>ные компоненты</a:t>
                      </a:r>
                      <a:endParaRPr lang="ru-RU" sz="1400" b="1">
                        <a:effectLst/>
                        <a:latin typeface="Times New Roman"/>
                        <a:ea typeface="Times New Roman"/>
                      </a:endParaRPr>
                    </a:p>
                  </a:txBody>
                  <a:tcPr marL="0" marR="0" marT="0" marB="0"/>
                </a:tc>
                <a:tc>
                  <a:txBody>
                    <a:bodyPr/>
                    <a:lstStyle/>
                    <a:p>
                      <a:pPr marL="19050" eaLnBrk="0" hangingPunct="0">
                        <a:lnSpc>
                          <a:spcPct val="100000"/>
                        </a:lnSpc>
                        <a:spcBef>
                          <a:spcPts val="0"/>
                        </a:spcBef>
                        <a:spcAft>
                          <a:spcPts val="0"/>
                        </a:spcAft>
                      </a:pPr>
                      <a:r>
                        <a:rPr lang="ru-RU" sz="1400" b="1" spc="-5">
                          <a:effectLst/>
                        </a:rPr>
                        <a:t>Нанотехнологии</a:t>
                      </a:r>
                      <a:endParaRPr lang="ru-RU" sz="1400" b="1">
                        <a:effectLst/>
                        <a:latin typeface="Times New Roman"/>
                        <a:ea typeface="Times New Roman"/>
                      </a:endParaRPr>
                    </a:p>
                  </a:txBody>
                  <a:tcPr marL="0" marR="0" marT="0" marB="0"/>
                </a:tc>
              </a:tr>
              <a:tr h="2268689">
                <a:tc>
                  <a:txBody>
                    <a:bodyPr/>
                    <a:lstStyle/>
                    <a:p>
                      <a:pPr marL="19050" marR="40640" eaLnBrk="0" hangingPunct="0">
                        <a:lnSpc>
                          <a:spcPct val="100000"/>
                        </a:lnSpc>
                        <a:spcBef>
                          <a:spcPts val="0"/>
                        </a:spcBef>
                        <a:spcAft>
                          <a:spcPts val="0"/>
                        </a:spcAft>
                      </a:pPr>
                      <a:r>
                        <a:rPr lang="ru-RU" sz="1400" b="1" spc="-5" dirty="0">
                          <a:effectLst/>
                        </a:rPr>
                        <a:t>Формирующееся</a:t>
                      </a:r>
                      <a:r>
                        <a:rPr lang="ru-RU" sz="1400" b="1" spc="140" dirty="0">
                          <a:effectLst/>
                        </a:rPr>
                        <a:t> </a:t>
                      </a:r>
                      <a:r>
                        <a:rPr lang="ru-RU" sz="1400" b="1" dirty="0">
                          <a:effectLst/>
                        </a:rPr>
                        <a:t>ядро</a:t>
                      </a:r>
                      <a:r>
                        <a:rPr lang="ru-RU" sz="1400" b="1" spc="-5" dirty="0">
                          <a:effectLst/>
                        </a:rPr>
                        <a:t> нового</a:t>
                      </a:r>
                      <a:r>
                        <a:rPr lang="ru-RU" sz="1400" b="1" spc="10" dirty="0">
                          <a:effectLst/>
                        </a:rPr>
                        <a:t> </a:t>
                      </a:r>
                      <a:r>
                        <a:rPr lang="ru-RU" sz="1400" b="1" spc="-10" dirty="0" err="1">
                          <a:effectLst/>
                        </a:rPr>
                        <a:t>ук</a:t>
                      </a:r>
                      <a:r>
                        <a:rPr lang="ru-RU" sz="1400" b="1" spc="-10" dirty="0">
                          <a:effectLst/>
                        </a:rPr>
                        <a:t>-</a:t>
                      </a:r>
                      <a:r>
                        <a:rPr lang="ru-RU" sz="1400" b="1" spc="130" dirty="0">
                          <a:effectLst/>
                        </a:rPr>
                        <a:t> </a:t>
                      </a:r>
                      <a:r>
                        <a:rPr lang="ru-RU" sz="1400" b="1" spc="-5" dirty="0">
                          <a:effectLst/>
                        </a:rPr>
                        <a:t>лада</a:t>
                      </a:r>
                      <a:endParaRPr lang="ru-RU" sz="1400" b="1" dirty="0">
                        <a:effectLst/>
                        <a:latin typeface="Times New Roman"/>
                        <a:ea typeface="Times New Roman"/>
                      </a:endParaRPr>
                    </a:p>
                  </a:txBody>
                  <a:tcPr marL="0" marR="0" marT="0" marB="0"/>
                </a:tc>
                <a:tc>
                  <a:txBody>
                    <a:bodyPr/>
                    <a:lstStyle/>
                    <a:p>
                      <a:pPr marL="19050" marR="185420" eaLnBrk="0" hangingPunct="0">
                        <a:lnSpc>
                          <a:spcPct val="100000"/>
                        </a:lnSpc>
                        <a:spcBef>
                          <a:spcPts val="0"/>
                        </a:spcBef>
                        <a:spcAft>
                          <a:spcPts val="0"/>
                        </a:spcAft>
                      </a:pPr>
                      <a:r>
                        <a:rPr lang="ru-RU" sz="1400" b="1" spc="-5">
                          <a:effectLst/>
                        </a:rPr>
                        <a:t>Паровые</a:t>
                      </a:r>
                      <a:r>
                        <a:rPr lang="ru-RU" sz="1400" b="1" spc="125">
                          <a:effectLst/>
                        </a:rPr>
                        <a:t> </a:t>
                      </a:r>
                      <a:r>
                        <a:rPr lang="ru-RU" sz="1400" b="1" spc="-5">
                          <a:effectLst/>
                        </a:rPr>
                        <a:t>двигатели,</a:t>
                      </a:r>
                      <a:r>
                        <a:rPr lang="ru-RU" sz="1400" b="1" spc="120">
                          <a:effectLst/>
                        </a:rPr>
                        <a:t> </a:t>
                      </a:r>
                      <a:r>
                        <a:rPr lang="ru-RU" sz="1400" b="1" spc="-5">
                          <a:effectLst/>
                        </a:rPr>
                        <a:t>машино-</a:t>
                      </a:r>
                      <a:r>
                        <a:rPr lang="ru-RU" sz="1400" b="1" spc="120">
                          <a:effectLst/>
                        </a:rPr>
                        <a:t> </a:t>
                      </a:r>
                      <a:r>
                        <a:rPr lang="ru-RU" sz="1400" b="1" spc="-5">
                          <a:effectLst/>
                        </a:rPr>
                        <a:t>строение</a:t>
                      </a:r>
                      <a:endParaRPr lang="ru-RU" sz="1400" b="1">
                        <a:effectLst/>
                        <a:latin typeface="Times New Roman"/>
                        <a:ea typeface="Times New Roman"/>
                      </a:endParaRPr>
                    </a:p>
                  </a:txBody>
                  <a:tcPr marL="0" marR="0" marT="0" marB="0"/>
                </a:tc>
                <a:tc>
                  <a:txBody>
                    <a:bodyPr/>
                    <a:lstStyle/>
                    <a:p>
                      <a:pPr marL="19050" marR="29845" eaLnBrk="0" hangingPunct="0">
                        <a:lnSpc>
                          <a:spcPct val="100000"/>
                        </a:lnSpc>
                        <a:spcBef>
                          <a:spcPts val="0"/>
                        </a:spcBef>
                        <a:spcAft>
                          <a:spcPts val="0"/>
                        </a:spcAft>
                      </a:pPr>
                      <a:r>
                        <a:rPr lang="ru-RU" sz="1400" b="1" spc="-5">
                          <a:effectLst/>
                        </a:rPr>
                        <a:t>Сталь,</a:t>
                      </a:r>
                      <a:r>
                        <a:rPr lang="ru-RU" sz="1400" b="1" spc="5">
                          <a:effectLst/>
                        </a:rPr>
                        <a:t> </a:t>
                      </a:r>
                      <a:r>
                        <a:rPr lang="ru-RU" sz="1400" b="1" spc="-5">
                          <a:effectLst/>
                        </a:rPr>
                        <a:t>элек-</a:t>
                      </a:r>
                      <a:r>
                        <a:rPr lang="ru-RU" sz="1400" b="1" spc="115">
                          <a:effectLst/>
                        </a:rPr>
                        <a:t> </a:t>
                      </a:r>
                      <a:r>
                        <a:rPr lang="ru-RU" sz="1400" b="1" spc="-5">
                          <a:effectLst/>
                        </a:rPr>
                        <a:t>троэнергетика,</a:t>
                      </a:r>
                      <a:r>
                        <a:rPr lang="ru-RU" sz="1400" b="1" spc="115">
                          <a:effectLst/>
                        </a:rPr>
                        <a:t> </a:t>
                      </a:r>
                      <a:r>
                        <a:rPr lang="ru-RU" sz="1400" b="1" spc="-5">
                          <a:effectLst/>
                        </a:rPr>
                        <a:t>тяжелое ма-</a:t>
                      </a:r>
                      <a:r>
                        <a:rPr lang="ru-RU" sz="1400" b="1" spc="130">
                          <a:effectLst/>
                        </a:rPr>
                        <a:t> </a:t>
                      </a:r>
                      <a:r>
                        <a:rPr lang="ru-RU" sz="1400" b="1" spc="-5">
                          <a:effectLst/>
                        </a:rPr>
                        <a:t>шиностроение,</a:t>
                      </a:r>
                      <a:r>
                        <a:rPr lang="ru-RU" sz="1400" b="1" spc="140">
                          <a:effectLst/>
                        </a:rPr>
                        <a:t> </a:t>
                      </a:r>
                      <a:r>
                        <a:rPr lang="ru-RU" sz="1400" b="1" spc="-5">
                          <a:effectLst/>
                        </a:rPr>
                        <a:t>неорганиче-</a:t>
                      </a:r>
                      <a:r>
                        <a:rPr lang="ru-RU" sz="1400" b="1" spc="135">
                          <a:effectLst/>
                        </a:rPr>
                        <a:t> </a:t>
                      </a:r>
                      <a:r>
                        <a:rPr lang="ru-RU" sz="1400" b="1" spc="-5">
                          <a:effectLst/>
                        </a:rPr>
                        <a:t>ская</a:t>
                      </a:r>
                      <a:r>
                        <a:rPr lang="ru-RU" sz="1400" b="1" spc="5">
                          <a:effectLst/>
                        </a:rPr>
                        <a:t> </a:t>
                      </a:r>
                      <a:r>
                        <a:rPr lang="ru-RU" sz="1400" b="1" spc="-5">
                          <a:effectLst/>
                        </a:rPr>
                        <a:t>химия</a:t>
                      </a:r>
                      <a:endParaRPr lang="ru-RU" sz="1400" b="1">
                        <a:effectLst/>
                        <a:latin typeface="Times New Roman"/>
                        <a:ea typeface="Times New Roman"/>
                      </a:endParaRPr>
                    </a:p>
                  </a:txBody>
                  <a:tcPr marL="0" marR="0" marT="0" marB="0"/>
                </a:tc>
                <a:tc>
                  <a:txBody>
                    <a:bodyPr/>
                    <a:lstStyle/>
                    <a:p>
                      <a:pPr marL="19050" marR="69215" eaLnBrk="0" hangingPunct="0">
                        <a:lnSpc>
                          <a:spcPct val="100000"/>
                        </a:lnSpc>
                        <a:spcBef>
                          <a:spcPts val="0"/>
                        </a:spcBef>
                        <a:spcAft>
                          <a:spcPts val="0"/>
                        </a:spcAft>
                      </a:pPr>
                      <a:r>
                        <a:rPr lang="ru-RU" sz="1400" b="1" spc="-5">
                          <a:effectLst/>
                        </a:rPr>
                        <a:t>Автомобиле-</a:t>
                      </a:r>
                      <a:r>
                        <a:rPr lang="ru-RU" sz="1400" b="1" spc="130">
                          <a:effectLst/>
                        </a:rPr>
                        <a:t> </a:t>
                      </a:r>
                      <a:r>
                        <a:rPr lang="ru-RU" sz="1400" b="1" spc="-5">
                          <a:effectLst/>
                        </a:rPr>
                        <a:t>строение,</a:t>
                      </a:r>
                      <a:r>
                        <a:rPr lang="ru-RU" sz="1400" b="1" spc="5">
                          <a:effectLst/>
                        </a:rPr>
                        <a:t> </a:t>
                      </a:r>
                      <a:r>
                        <a:rPr lang="ru-RU" sz="1400" b="1" spc="-5">
                          <a:effectLst/>
                        </a:rPr>
                        <a:t>орга-</a:t>
                      </a:r>
                      <a:r>
                        <a:rPr lang="ru-RU" sz="1400" b="1" spc="145">
                          <a:effectLst/>
                        </a:rPr>
                        <a:t> </a:t>
                      </a:r>
                      <a:r>
                        <a:rPr lang="ru-RU" sz="1400" b="1" spc="-5">
                          <a:effectLst/>
                        </a:rPr>
                        <a:t>ническая</a:t>
                      </a:r>
                      <a:r>
                        <a:rPr lang="ru-RU" sz="1400" b="1" spc="5">
                          <a:effectLst/>
                        </a:rPr>
                        <a:t> </a:t>
                      </a:r>
                      <a:r>
                        <a:rPr lang="ru-RU" sz="1400" b="1">
                          <a:effectLst/>
                        </a:rPr>
                        <a:t>химия,</a:t>
                      </a:r>
                      <a:r>
                        <a:rPr lang="ru-RU" sz="1400" b="1" spc="115">
                          <a:effectLst/>
                        </a:rPr>
                        <a:t> </a:t>
                      </a:r>
                      <a:r>
                        <a:rPr lang="ru-RU" sz="1400" b="1" spc="-5">
                          <a:effectLst/>
                        </a:rPr>
                        <a:t>производство</a:t>
                      </a:r>
                      <a:r>
                        <a:rPr lang="ru-RU" sz="1400" b="1" spc="5">
                          <a:effectLst/>
                        </a:rPr>
                        <a:t> </a:t>
                      </a:r>
                      <a:r>
                        <a:rPr lang="ru-RU" sz="1400" b="1">
                          <a:effectLst/>
                        </a:rPr>
                        <a:t>и</a:t>
                      </a:r>
                      <a:r>
                        <a:rPr lang="ru-RU" sz="1400" b="1" spc="140">
                          <a:effectLst/>
                        </a:rPr>
                        <a:t> </a:t>
                      </a:r>
                      <a:r>
                        <a:rPr lang="ru-RU" sz="1400" b="1" spc="-5">
                          <a:effectLst/>
                        </a:rPr>
                        <a:t>переработка</a:t>
                      </a:r>
                      <a:r>
                        <a:rPr lang="ru-RU" sz="1400" b="1" spc="145">
                          <a:effectLst/>
                        </a:rPr>
                        <a:t> </a:t>
                      </a:r>
                      <a:r>
                        <a:rPr lang="ru-RU" sz="1400" b="1" spc="-5">
                          <a:effectLst/>
                        </a:rPr>
                        <a:t>нефти,</a:t>
                      </a:r>
                      <a:r>
                        <a:rPr lang="ru-RU" sz="1400" b="1" spc="5">
                          <a:effectLst/>
                        </a:rPr>
                        <a:t> </a:t>
                      </a:r>
                      <a:r>
                        <a:rPr lang="ru-RU" sz="1400" b="1" spc="-5">
                          <a:effectLst/>
                        </a:rPr>
                        <a:t>цветная</a:t>
                      </a:r>
                      <a:r>
                        <a:rPr lang="ru-RU" sz="1400" b="1" spc="115">
                          <a:effectLst/>
                        </a:rPr>
                        <a:t> </a:t>
                      </a:r>
                      <a:r>
                        <a:rPr lang="ru-RU" sz="1400" b="1" spc="-5">
                          <a:effectLst/>
                        </a:rPr>
                        <a:t>металлургия,</a:t>
                      </a:r>
                      <a:r>
                        <a:rPr lang="ru-RU" sz="1400" b="1" spc="145">
                          <a:effectLst/>
                        </a:rPr>
                        <a:t> </a:t>
                      </a:r>
                      <a:r>
                        <a:rPr lang="ru-RU" sz="1400" b="1" spc="-5">
                          <a:effectLst/>
                        </a:rPr>
                        <a:t>автодорожное</a:t>
                      </a:r>
                      <a:r>
                        <a:rPr lang="ru-RU" sz="1400" b="1" spc="130">
                          <a:effectLst/>
                        </a:rPr>
                        <a:t> </a:t>
                      </a:r>
                      <a:r>
                        <a:rPr lang="ru-RU" sz="1400" b="1" spc="-5">
                          <a:effectLst/>
                        </a:rPr>
                        <a:t>строительство</a:t>
                      </a:r>
                      <a:endParaRPr lang="ru-RU" sz="1400" b="1">
                        <a:effectLst/>
                        <a:latin typeface="Times New Roman"/>
                        <a:ea typeface="Times New Roman"/>
                      </a:endParaRPr>
                    </a:p>
                  </a:txBody>
                  <a:tcPr marL="0" marR="0" marT="0" marB="0"/>
                </a:tc>
                <a:tc>
                  <a:txBody>
                    <a:bodyPr/>
                    <a:lstStyle/>
                    <a:p>
                      <a:pPr marL="19050" marR="45720" eaLnBrk="0" hangingPunct="0">
                        <a:lnSpc>
                          <a:spcPct val="100000"/>
                        </a:lnSpc>
                        <a:spcBef>
                          <a:spcPts val="0"/>
                        </a:spcBef>
                        <a:spcAft>
                          <a:spcPts val="0"/>
                        </a:spcAft>
                      </a:pPr>
                      <a:r>
                        <a:rPr lang="ru-RU" sz="1400" b="1" spc="-5">
                          <a:effectLst/>
                        </a:rPr>
                        <a:t>Радары,</a:t>
                      </a:r>
                      <a:r>
                        <a:rPr lang="ru-RU" sz="1400" b="1" spc="5">
                          <a:effectLst/>
                        </a:rPr>
                        <a:t> </a:t>
                      </a:r>
                      <a:r>
                        <a:rPr lang="ru-RU" sz="1400" b="1" spc="-5">
                          <a:effectLst/>
                        </a:rPr>
                        <a:t>строи-</a:t>
                      </a:r>
                      <a:r>
                        <a:rPr lang="ru-RU" sz="1400" b="1" spc="105">
                          <a:effectLst/>
                        </a:rPr>
                        <a:t> </a:t>
                      </a:r>
                      <a:r>
                        <a:rPr lang="ru-RU" sz="1400" b="1" spc="-5">
                          <a:effectLst/>
                        </a:rPr>
                        <a:t>тельство</a:t>
                      </a:r>
                      <a:r>
                        <a:rPr lang="ru-RU" sz="1400" b="1" spc="5">
                          <a:effectLst/>
                        </a:rPr>
                        <a:t> </a:t>
                      </a:r>
                      <a:r>
                        <a:rPr lang="ru-RU" sz="1400" b="1" spc="-5">
                          <a:effectLst/>
                        </a:rPr>
                        <a:t>трубо-</a:t>
                      </a:r>
                      <a:r>
                        <a:rPr lang="ru-RU" sz="1400" b="1" spc="120">
                          <a:effectLst/>
                        </a:rPr>
                        <a:t> </a:t>
                      </a:r>
                      <a:r>
                        <a:rPr lang="ru-RU" sz="1400" b="1">
                          <a:effectLst/>
                        </a:rPr>
                        <a:t>проводов,</a:t>
                      </a:r>
                      <a:r>
                        <a:rPr lang="ru-RU" sz="1400" b="1" spc="5">
                          <a:effectLst/>
                        </a:rPr>
                        <a:t> </a:t>
                      </a:r>
                      <a:r>
                        <a:rPr lang="ru-RU" sz="1400" b="1" spc="-5">
                          <a:effectLst/>
                        </a:rPr>
                        <a:t>авиа-</a:t>
                      </a:r>
                      <a:r>
                        <a:rPr lang="ru-RU" sz="1400" b="1" spc="105">
                          <a:effectLst/>
                        </a:rPr>
                        <a:t> </a:t>
                      </a:r>
                      <a:r>
                        <a:rPr lang="ru-RU" sz="1400" b="1" spc="-5">
                          <a:effectLst/>
                        </a:rPr>
                        <a:t>ционная</a:t>
                      </a:r>
                      <a:r>
                        <a:rPr lang="ru-RU" sz="1400" b="1" spc="5">
                          <a:effectLst/>
                        </a:rPr>
                        <a:t> </a:t>
                      </a:r>
                      <a:r>
                        <a:rPr lang="ru-RU" sz="1400" b="1" spc="-5">
                          <a:effectLst/>
                        </a:rPr>
                        <a:t>пр-ть,</a:t>
                      </a:r>
                      <a:r>
                        <a:rPr lang="ru-RU" sz="1400" b="1" spc="140">
                          <a:effectLst/>
                        </a:rPr>
                        <a:t> </a:t>
                      </a:r>
                      <a:r>
                        <a:rPr lang="ru-RU" sz="1400" b="1" spc="-5">
                          <a:effectLst/>
                        </a:rPr>
                        <a:t>производство</a:t>
                      </a:r>
                      <a:r>
                        <a:rPr lang="ru-RU" sz="1400" b="1" spc="5">
                          <a:effectLst/>
                        </a:rPr>
                        <a:t> </a:t>
                      </a:r>
                      <a:r>
                        <a:rPr lang="ru-RU" sz="1400" b="1">
                          <a:effectLst/>
                        </a:rPr>
                        <a:t>и</a:t>
                      </a:r>
                      <a:r>
                        <a:rPr lang="ru-RU" sz="1400" b="1" spc="140">
                          <a:effectLst/>
                        </a:rPr>
                        <a:t> </a:t>
                      </a:r>
                      <a:r>
                        <a:rPr lang="ru-RU" sz="1400" b="1" spc="-5">
                          <a:effectLst/>
                        </a:rPr>
                        <a:t>переработка газа</a:t>
                      </a:r>
                      <a:endParaRPr lang="ru-RU" sz="1400" b="1">
                        <a:effectLst/>
                        <a:latin typeface="Times New Roman"/>
                        <a:ea typeface="Times New Roman"/>
                      </a:endParaRPr>
                    </a:p>
                  </a:txBody>
                  <a:tcPr marL="0" marR="0" marT="0" marB="0"/>
                </a:tc>
                <a:tc>
                  <a:txBody>
                    <a:bodyPr/>
                    <a:lstStyle/>
                    <a:p>
                      <a:pPr marL="19050" marR="30480" eaLnBrk="0" hangingPunct="0">
                        <a:lnSpc>
                          <a:spcPct val="100000"/>
                        </a:lnSpc>
                        <a:spcBef>
                          <a:spcPts val="0"/>
                        </a:spcBef>
                        <a:spcAft>
                          <a:spcPts val="0"/>
                        </a:spcAft>
                      </a:pPr>
                      <a:r>
                        <a:rPr lang="ru-RU" sz="1400" b="1" spc="-5">
                          <a:effectLst/>
                        </a:rPr>
                        <a:t>Нанотехнологии,</a:t>
                      </a:r>
                      <a:r>
                        <a:rPr lang="ru-RU" sz="1400" b="1" spc="135">
                          <a:effectLst/>
                        </a:rPr>
                        <a:t> </a:t>
                      </a:r>
                      <a:r>
                        <a:rPr lang="ru-RU" sz="1400" b="1" spc="-5">
                          <a:effectLst/>
                        </a:rPr>
                        <a:t>молекулярная</a:t>
                      </a:r>
                      <a:r>
                        <a:rPr lang="ru-RU" sz="1400" b="1" spc="135">
                          <a:effectLst/>
                        </a:rPr>
                        <a:t> </a:t>
                      </a:r>
                      <a:r>
                        <a:rPr lang="ru-RU" sz="1400" b="1" spc="-5">
                          <a:effectLst/>
                        </a:rPr>
                        <a:t>биология</a:t>
                      </a:r>
                      <a:endParaRPr lang="ru-RU" sz="1400" b="1">
                        <a:effectLst/>
                        <a:latin typeface="Times New Roman"/>
                        <a:ea typeface="Times New Roman"/>
                      </a:endParaRPr>
                    </a:p>
                  </a:txBody>
                  <a:tcPr marL="0" marR="0" marT="0" marB="0"/>
                </a:tc>
                <a:tc>
                  <a:txBody>
                    <a:bodyPr/>
                    <a:lstStyle/>
                    <a:p>
                      <a:pPr marL="19050" marR="48260" eaLnBrk="0" hangingPunct="0">
                        <a:lnSpc>
                          <a:spcPct val="100000"/>
                        </a:lnSpc>
                        <a:spcBef>
                          <a:spcPts val="0"/>
                        </a:spcBef>
                        <a:spcAft>
                          <a:spcPts val="0"/>
                        </a:spcAft>
                      </a:pPr>
                      <a:r>
                        <a:rPr lang="ru-RU" sz="1400" b="1" spc="-5" dirty="0">
                          <a:effectLst/>
                        </a:rPr>
                        <a:t>Клеточные техно-</a:t>
                      </a:r>
                      <a:r>
                        <a:rPr lang="ru-RU" sz="1400" b="1" spc="140" dirty="0">
                          <a:effectLst/>
                        </a:rPr>
                        <a:t> </a:t>
                      </a:r>
                      <a:r>
                        <a:rPr lang="ru-RU" sz="1400" b="1" spc="-5" dirty="0">
                          <a:effectLst/>
                        </a:rPr>
                        <a:t>логии,</a:t>
                      </a:r>
                      <a:r>
                        <a:rPr lang="ru-RU" sz="1400" b="1" spc="5" dirty="0">
                          <a:effectLst/>
                        </a:rPr>
                        <a:t> </a:t>
                      </a:r>
                      <a:r>
                        <a:rPr lang="ru-RU" sz="1400" b="1" spc="-5" dirty="0">
                          <a:effectLst/>
                        </a:rPr>
                        <a:t>методы</a:t>
                      </a:r>
                      <a:r>
                        <a:rPr lang="ru-RU" sz="1400" b="1" spc="130" dirty="0">
                          <a:effectLst/>
                        </a:rPr>
                        <a:t> </a:t>
                      </a:r>
                      <a:r>
                        <a:rPr lang="ru-RU" sz="1400" b="1" spc="-5" dirty="0">
                          <a:effectLst/>
                        </a:rPr>
                        <a:t>генной</a:t>
                      </a:r>
                      <a:r>
                        <a:rPr lang="ru-RU" sz="1400" b="1" dirty="0">
                          <a:effectLst/>
                        </a:rPr>
                        <a:t> </a:t>
                      </a:r>
                      <a:r>
                        <a:rPr lang="ru-RU" sz="1400" b="1" spc="-5" dirty="0">
                          <a:effectLst/>
                        </a:rPr>
                        <a:t>инженерии</a:t>
                      </a:r>
                      <a:endParaRPr lang="ru-RU" sz="1400" b="1" dirty="0">
                        <a:effectLst/>
                        <a:latin typeface="Times New Roman"/>
                        <a:ea typeface="Times New Roman"/>
                      </a:endParaRPr>
                    </a:p>
                  </a:txBody>
                  <a:tcPr marL="0" marR="0" marT="0" marB="0"/>
                </a:tc>
              </a:tr>
              <a:tr h="3329057">
                <a:tc>
                  <a:txBody>
                    <a:bodyPr/>
                    <a:lstStyle/>
                    <a:p>
                      <a:pPr marL="19050" marR="38735" eaLnBrk="0" hangingPunct="0">
                        <a:lnSpc>
                          <a:spcPct val="100000"/>
                        </a:lnSpc>
                        <a:spcBef>
                          <a:spcPts val="0"/>
                        </a:spcBef>
                        <a:spcAft>
                          <a:spcPts val="0"/>
                        </a:spcAft>
                      </a:pPr>
                      <a:r>
                        <a:rPr lang="ru-RU" sz="1600" b="1" spc="-5">
                          <a:effectLst/>
                        </a:rPr>
                        <a:t>Преимущества</a:t>
                      </a:r>
                      <a:r>
                        <a:rPr lang="ru-RU" sz="1600" b="1" spc="125">
                          <a:effectLst/>
                        </a:rPr>
                        <a:t> </a:t>
                      </a:r>
                      <a:r>
                        <a:rPr lang="ru-RU" sz="1600" b="1" spc="-5">
                          <a:effectLst/>
                        </a:rPr>
                        <a:t>данного</a:t>
                      </a:r>
                      <a:r>
                        <a:rPr lang="ru-RU" sz="1600" b="1" spc="5">
                          <a:effectLst/>
                        </a:rPr>
                        <a:t> </a:t>
                      </a:r>
                      <a:r>
                        <a:rPr lang="ru-RU" sz="1600" b="1" spc="-5">
                          <a:effectLst/>
                        </a:rPr>
                        <a:t>техно-</a:t>
                      </a:r>
                      <a:r>
                        <a:rPr lang="ru-RU" sz="1600" b="1" spc="135">
                          <a:effectLst/>
                        </a:rPr>
                        <a:t> </a:t>
                      </a:r>
                      <a:r>
                        <a:rPr lang="ru-RU" sz="1600" b="1" spc="-5">
                          <a:effectLst/>
                        </a:rPr>
                        <a:t>логического</a:t>
                      </a:r>
                      <a:r>
                        <a:rPr lang="ru-RU" sz="1600" b="1" spc="140">
                          <a:effectLst/>
                        </a:rPr>
                        <a:t> </a:t>
                      </a:r>
                      <a:r>
                        <a:rPr lang="ru-RU" sz="1600" b="1" spc="-5">
                          <a:effectLst/>
                        </a:rPr>
                        <a:t>уклада по</a:t>
                      </a:r>
                      <a:r>
                        <a:rPr lang="ru-RU" sz="1600" b="1" spc="5">
                          <a:effectLst/>
                        </a:rPr>
                        <a:t> </a:t>
                      </a:r>
                      <a:r>
                        <a:rPr lang="ru-RU" sz="1600" b="1" spc="-5">
                          <a:effectLst/>
                        </a:rPr>
                        <a:t>срав-</a:t>
                      </a:r>
                      <a:r>
                        <a:rPr lang="ru-RU" sz="1600" b="1" spc="140">
                          <a:effectLst/>
                        </a:rPr>
                        <a:t> </a:t>
                      </a:r>
                      <a:r>
                        <a:rPr lang="ru-RU" sz="1600" b="1" spc="-5">
                          <a:effectLst/>
                        </a:rPr>
                        <a:t>нению</a:t>
                      </a:r>
                      <a:r>
                        <a:rPr lang="ru-RU" sz="1600" b="1">
                          <a:effectLst/>
                        </a:rPr>
                        <a:t> с</a:t>
                      </a:r>
                      <a:r>
                        <a:rPr lang="ru-RU" sz="1600" b="1" spc="-5">
                          <a:effectLst/>
                        </a:rPr>
                        <a:t> предше-</a:t>
                      </a:r>
                      <a:r>
                        <a:rPr lang="ru-RU" sz="1600" b="1" spc="130">
                          <a:effectLst/>
                        </a:rPr>
                        <a:t> </a:t>
                      </a:r>
                      <a:r>
                        <a:rPr lang="ru-RU" sz="1600" b="1" spc="-5">
                          <a:effectLst/>
                        </a:rPr>
                        <a:t>ствующим</a:t>
                      </a:r>
                      <a:endParaRPr lang="ru-RU" sz="1600" b="1">
                        <a:effectLst/>
                        <a:latin typeface="Times New Roman"/>
                        <a:ea typeface="Times New Roman"/>
                      </a:endParaRPr>
                    </a:p>
                  </a:txBody>
                  <a:tcPr marL="0" marR="0" marT="0" marB="0"/>
                </a:tc>
                <a:tc>
                  <a:txBody>
                    <a:bodyPr/>
                    <a:lstStyle/>
                    <a:p>
                      <a:pPr marL="19050" marR="50165" eaLnBrk="0" hangingPunct="0">
                        <a:lnSpc>
                          <a:spcPct val="100000"/>
                        </a:lnSpc>
                        <a:spcBef>
                          <a:spcPts val="0"/>
                        </a:spcBef>
                        <a:spcAft>
                          <a:spcPts val="0"/>
                        </a:spcAft>
                      </a:pPr>
                      <a:r>
                        <a:rPr lang="ru-RU" sz="1600" b="1" spc="-5">
                          <a:effectLst/>
                        </a:rPr>
                        <a:t>Механизация</a:t>
                      </a:r>
                      <a:r>
                        <a:rPr lang="ru-RU" sz="1600" b="1" spc="110">
                          <a:effectLst/>
                        </a:rPr>
                        <a:t> </a:t>
                      </a:r>
                      <a:r>
                        <a:rPr lang="ru-RU" sz="1600" b="1">
                          <a:effectLst/>
                        </a:rPr>
                        <a:t>и </a:t>
                      </a:r>
                      <a:r>
                        <a:rPr lang="ru-RU" sz="1600" b="1" spc="-5">
                          <a:effectLst/>
                        </a:rPr>
                        <a:t>концентра-</a:t>
                      </a:r>
                      <a:r>
                        <a:rPr lang="ru-RU" sz="1600" b="1" spc="125">
                          <a:effectLst/>
                        </a:rPr>
                        <a:t> </a:t>
                      </a:r>
                      <a:r>
                        <a:rPr lang="ru-RU" sz="1600" b="1" spc="-5">
                          <a:effectLst/>
                        </a:rPr>
                        <a:t>ция</a:t>
                      </a:r>
                      <a:r>
                        <a:rPr lang="ru-RU" sz="1600" b="1" spc="5">
                          <a:effectLst/>
                        </a:rPr>
                        <a:t> </a:t>
                      </a:r>
                      <a:r>
                        <a:rPr lang="ru-RU" sz="1600" b="1" spc="-5">
                          <a:effectLst/>
                        </a:rPr>
                        <a:t>произ-</a:t>
                      </a:r>
                      <a:r>
                        <a:rPr lang="ru-RU" sz="1600" b="1" spc="130">
                          <a:effectLst/>
                        </a:rPr>
                        <a:t> </a:t>
                      </a:r>
                      <a:r>
                        <a:rPr lang="ru-RU" sz="1600" b="1" spc="-5">
                          <a:effectLst/>
                        </a:rPr>
                        <a:t>водства</a:t>
                      </a:r>
                      <a:r>
                        <a:rPr lang="ru-RU" sz="1600" b="1">
                          <a:effectLst/>
                        </a:rPr>
                        <a:t> </a:t>
                      </a:r>
                      <a:r>
                        <a:rPr lang="ru-RU" sz="1600" b="1" spc="-5">
                          <a:effectLst/>
                        </a:rPr>
                        <a:t>на</a:t>
                      </a:r>
                      <a:r>
                        <a:rPr lang="ru-RU" sz="1600" b="1" spc="120">
                          <a:effectLst/>
                        </a:rPr>
                        <a:t> </a:t>
                      </a:r>
                      <a:r>
                        <a:rPr lang="ru-RU" sz="1600" b="1" spc="-5">
                          <a:effectLst/>
                        </a:rPr>
                        <a:t>фабриках</a:t>
                      </a:r>
                      <a:endParaRPr lang="ru-RU" sz="1600" b="1">
                        <a:effectLst/>
                        <a:latin typeface="Times New Roman"/>
                        <a:ea typeface="Times New Roman"/>
                      </a:endParaRPr>
                    </a:p>
                  </a:txBody>
                  <a:tcPr marL="0" marR="0" marT="0" marB="0"/>
                </a:tc>
                <a:tc>
                  <a:txBody>
                    <a:bodyPr/>
                    <a:lstStyle/>
                    <a:p>
                      <a:pPr marL="19050" marR="29845" eaLnBrk="0" hangingPunct="0">
                        <a:lnSpc>
                          <a:spcPct val="100000"/>
                        </a:lnSpc>
                        <a:spcBef>
                          <a:spcPts val="0"/>
                        </a:spcBef>
                        <a:spcAft>
                          <a:spcPts val="0"/>
                        </a:spcAft>
                      </a:pPr>
                      <a:r>
                        <a:rPr lang="ru-RU" sz="1600" b="1" spc="-5">
                          <a:effectLst/>
                        </a:rPr>
                        <a:t>Рост</a:t>
                      </a:r>
                      <a:r>
                        <a:rPr lang="ru-RU" sz="1600" b="1" spc="5">
                          <a:effectLst/>
                        </a:rPr>
                        <a:t> </a:t>
                      </a:r>
                      <a:r>
                        <a:rPr lang="ru-RU" sz="1600" b="1" spc="-5">
                          <a:effectLst/>
                        </a:rPr>
                        <a:t>масшта-</a:t>
                      </a:r>
                      <a:r>
                        <a:rPr lang="ru-RU" sz="1600" b="1" spc="130">
                          <a:effectLst/>
                        </a:rPr>
                        <a:t> </a:t>
                      </a:r>
                      <a:r>
                        <a:rPr lang="ru-RU" sz="1600" b="1">
                          <a:effectLst/>
                        </a:rPr>
                        <a:t>бов</a:t>
                      </a:r>
                      <a:r>
                        <a:rPr lang="ru-RU" sz="1600" b="1" spc="-5">
                          <a:effectLst/>
                        </a:rPr>
                        <a:t> </a:t>
                      </a:r>
                      <a:r>
                        <a:rPr lang="ru-RU" sz="1600" b="1">
                          <a:effectLst/>
                        </a:rPr>
                        <a:t>и </a:t>
                      </a:r>
                      <a:r>
                        <a:rPr lang="ru-RU" sz="1600" b="1" spc="-5">
                          <a:effectLst/>
                        </a:rPr>
                        <a:t>концен-</a:t>
                      </a:r>
                      <a:r>
                        <a:rPr lang="ru-RU" sz="1600" b="1" spc="120">
                          <a:effectLst/>
                        </a:rPr>
                        <a:t> </a:t>
                      </a:r>
                      <a:r>
                        <a:rPr lang="ru-RU" sz="1600" b="1" spc="-5">
                          <a:effectLst/>
                        </a:rPr>
                        <a:t>трации </a:t>
                      </a:r>
                      <a:r>
                        <a:rPr lang="ru-RU" sz="1600" b="1">
                          <a:effectLst/>
                        </a:rPr>
                        <a:t>произ-</a:t>
                      </a:r>
                      <a:r>
                        <a:rPr lang="ru-RU" sz="1600" b="1" spc="120">
                          <a:effectLst/>
                        </a:rPr>
                        <a:t> </a:t>
                      </a:r>
                      <a:r>
                        <a:rPr lang="ru-RU" sz="1600" b="1" spc="-5">
                          <a:effectLst/>
                        </a:rPr>
                        <a:t>водства</a:t>
                      </a:r>
                      <a:r>
                        <a:rPr lang="ru-RU" sz="1600" b="1">
                          <a:effectLst/>
                        </a:rPr>
                        <a:t> </a:t>
                      </a:r>
                      <a:r>
                        <a:rPr lang="ru-RU" sz="1600" b="1" spc="-5">
                          <a:effectLst/>
                        </a:rPr>
                        <a:t>на</a:t>
                      </a:r>
                      <a:r>
                        <a:rPr lang="ru-RU" sz="1600" b="1" spc="120">
                          <a:effectLst/>
                        </a:rPr>
                        <a:t> </a:t>
                      </a:r>
                      <a:r>
                        <a:rPr lang="ru-RU" sz="1600" b="1" spc="-5">
                          <a:effectLst/>
                        </a:rPr>
                        <a:t>основе исполь-</a:t>
                      </a:r>
                      <a:r>
                        <a:rPr lang="ru-RU" sz="1600" b="1" spc="140">
                          <a:effectLst/>
                        </a:rPr>
                        <a:t> </a:t>
                      </a:r>
                      <a:r>
                        <a:rPr lang="ru-RU" sz="1600" b="1" spc="-5">
                          <a:effectLst/>
                        </a:rPr>
                        <a:t>зования</a:t>
                      </a:r>
                      <a:r>
                        <a:rPr lang="ru-RU" sz="1600" b="1" spc="5">
                          <a:effectLst/>
                        </a:rPr>
                        <a:t> </a:t>
                      </a:r>
                      <a:r>
                        <a:rPr lang="ru-RU" sz="1600" b="1">
                          <a:effectLst/>
                        </a:rPr>
                        <a:t>паро-</a:t>
                      </a:r>
                      <a:r>
                        <a:rPr lang="ru-RU" sz="1600" b="1" spc="120">
                          <a:effectLst/>
                        </a:rPr>
                        <a:t> </a:t>
                      </a:r>
                      <a:r>
                        <a:rPr lang="ru-RU" sz="1600" b="1">
                          <a:effectLst/>
                        </a:rPr>
                        <a:t>вого</a:t>
                      </a:r>
                      <a:r>
                        <a:rPr lang="ru-RU" sz="1600" b="1" spc="5">
                          <a:effectLst/>
                        </a:rPr>
                        <a:t> </a:t>
                      </a:r>
                      <a:r>
                        <a:rPr lang="ru-RU" sz="1600" b="1" spc="-5">
                          <a:effectLst/>
                        </a:rPr>
                        <a:t>двигателя</a:t>
                      </a:r>
                      <a:endParaRPr lang="ru-RU" sz="1600" b="1">
                        <a:effectLst/>
                        <a:latin typeface="Times New Roman"/>
                        <a:ea typeface="Times New Roman"/>
                      </a:endParaRPr>
                    </a:p>
                  </a:txBody>
                  <a:tcPr marL="0" marR="0" marT="0" marB="0"/>
                </a:tc>
                <a:tc>
                  <a:txBody>
                    <a:bodyPr/>
                    <a:lstStyle/>
                    <a:p>
                      <a:pPr marL="19050" marR="55880" eaLnBrk="0" hangingPunct="0">
                        <a:lnSpc>
                          <a:spcPct val="100000"/>
                        </a:lnSpc>
                        <a:spcBef>
                          <a:spcPts val="0"/>
                        </a:spcBef>
                        <a:spcAft>
                          <a:spcPts val="0"/>
                        </a:spcAft>
                      </a:pPr>
                      <a:r>
                        <a:rPr lang="ru-RU" sz="1600" b="1" spc="-5" dirty="0">
                          <a:effectLst/>
                        </a:rPr>
                        <a:t>Повышение </a:t>
                      </a:r>
                      <a:r>
                        <a:rPr lang="ru-RU" sz="1600" b="1" spc="-5" dirty="0" smtClean="0">
                          <a:effectLst/>
                        </a:rPr>
                        <a:t>гиб</a:t>
                      </a:r>
                      <a:r>
                        <a:rPr lang="ru-RU" sz="1600" b="1" spc="140" dirty="0" smtClean="0">
                          <a:effectLst/>
                        </a:rPr>
                        <a:t> </a:t>
                      </a:r>
                      <a:r>
                        <a:rPr lang="ru-RU" sz="1600" b="1" spc="-5" dirty="0">
                          <a:effectLst/>
                        </a:rPr>
                        <a:t>кости</a:t>
                      </a:r>
                      <a:r>
                        <a:rPr lang="ru-RU" sz="1600" b="1" dirty="0">
                          <a:effectLst/>
                        </a:rPr>
                        <a:t> </a:t>
                      </a:r>
                      <a:r>
                        <a:rPr lang="ru-RU" sz="1600" b="1" spc="-5" dirty="0" smtClean="0">
                          <a:effectLst/>
                        </a:rPr>
                        <a:t>производства </a:t>
                      </a:r>
                      <a:r>
                        <a:rPr lang="ru-RU" sz="1600" b="1" spc="-5" dirty="0">
                          <a:effectLst/>
                        </a:rPr>
                        <a:t>на основе</a:t>
                      </a:r>
                      <a:r>
                        <a:rPr lang="ru-RU" sz="1600" b="1" spc="140" dirty="0">
                          <a:effectLst/>
                        </a:rPr>
                        <a:t> </a:t>
                      </a:r>
                      <a:r>
                        <a:rPr lang="ru-RU" sz="1600" b="1" spc="-5" dirty="0">
                          <a:effectLst/>
                        </a:rPr>
                        <a:t>использования</a:t>
                      </a:r>
                      <a:r>
                        <a:rPr lang="ru-RU" sz="1600" b="1" spc="125" dirty="0">
                          <a:effectLst/>
                        </a:rPr>
                        <a:t> </a:t>
                      </a:r>
                      <a:r>
                        <a:rPr lang="ru-RU" sz="1600" b="1" spc="-5" dirty="0" smtClean="0">
                          <a:effectLst/>
                        </a:rPr>
                        <a:t>электродвигателя</a:t>
                      </a:r>
                      <a:r>
                        <a:rPr lang="ru-RU" sz="1600" b="1" spc="5" dirty="0" smtClean="0">
                          <a:effectLst/>
                        </a:rPr>
                        <a:t> </a:t>
                      </a:r>
                      <a:r>
                        <a:rPr lang="ru-RU" sz="1600" b="1" spc="-5" dirty="0" err="1">
                          <a:effectLst/>
                        </a:rPr>
                        <a:t>стандартиза</a:t>
                      </a:r>
                      <a:r>
                        <a:rPr lang="ru-RU" sz="1600" b="1" spc="-5" dirty="0">
                          <a:effectLst/>
                        </a:rPr>
                        <a:t>-</a:t>
                      </a:r>
                      <a:r>
                        <a:rPr lang="ru-RU" sz="1600" b="1" spc="135" dirty="0">
                          <a:effectLst/>
                        </a:rPr>
                        <a:t> </a:t>
                      </a:r>
                      <a:r>
                        <a:rPr lang="ru-RU" sz="1600" b="1" spc="-5" dirty="0" err="1">
                          <a:effectLst/>
                        </a:rPr>
                        <a:t>ция</a:t>
                      </a:r>
                      <a:r>
                        <a:rPr lang="ru-RU" sz="1600" b="1" spc="5" dirty="0">
                          <a:effectLst/>
                        </a:rPr>
                        <a:t> </a:t>
                      </a:r>
                      <a:r>
                        <a:rPr lang="ru-RU" sz="1600" b="1" spc="-5" dirty="0" err="1">
                          <a:effectLst/>
                        </a:rPr>
                        <a:t>производст</a:t>
                      </a:r>
                      <a:r>
                        <a:rPr lang="ru-RU" sz="1600" b="1" spc="-5" dirty="0">
                          <a:effectLst/>
                        </a:rPr>
                        <a:t>-</a:t>
                      </a:r>
                      <a:r>
                        <a:rPr lang="ru-RU" sz="1600" b="1" spc="145" dirty="0">
                          <a:effectLst/>
                        </a:rPr>
                        <a:t> </a:t>
                      </a:r>
                      <a:r>
                        <a:rPr lang="ru-RU" sz="1600" b="1" spc="-5" dirty="0" err="1">
                          <a:effectLst/>
                        </a:rPr>
                        <a:t>ва</a:t>
                      </a:r>
                      <a:r>
                        <a:rPr lang="ru-RU" sz="1600" b="1" spc="-5" dirty="0">
                          <a:effectLst/>
                        </a:rPr>
                        <a:t>,</a:t>
                      </a:r>
                      <a:r>
                        <a:rPr lang="ru-RU" sz="1600" b="1" spc="15" dirty="0">
                          <a:effectLst/>
                        </a:rPr>
                        <a:t> </a:t>
                      </a:r>
                      <a:r>
                        <a:rPr lang="ru-RU" sz="1600" b="1" spc="-5" dirty="0">
                          <a:effectLst/>
                        </a:rPr>
                        <a:t>урбанизация</a:t>
                      </a:r>
                      <a:endParaRPr lang="ru-RU" sz="1600" b="1" dirty="0">
                        <a:effectLst/>
                        <a:latin typeface="Times New Roman"/>
                        <a:ea typeface="Times New Roman"/>
                      </a:endParaRPr>
                    </a:p>
                  </a:txBody>
                  <a:tcPr marL="0" marR="0" marT="0" marB="0"/>
                </a:tc>
                <a:tc>
                  <a:txBody>
                    <a:bodyPr/>
                    <a:lstStyle/>
                    <a:p>
                      <a:pPr marL="19050" marR="138430" algn="just" eaLnBrk="0" hangingPunct="0">
                        <a:lnSpc>
                          <a:spcPct val="100000"/>
                        </a:lnSpc>
                        <a:spcBef>
                          <a:spcPts val="0"/>
                        </a:spcBef>
                        <a:spcAft>
                          <a:spcPts val="0"/>
                        </a:spcAft>
                      </a:pPr>
                      <a:r>
                        <a:rPr lang="ru-RU" sz="1600" b="1" spc="-5" dirty="0">
                          <a:effectLst/>
                        </a:rPr>
                        <a:t>Массовое </a:t>
                      </a:r>
                      <a:r>
                        <a:rPr lang="ru-RU" sz="1600" b="1" dirty="0">
                          <a:effectLst/>
                        </a:rPr>
                        <a:t>и </a:t>
                      </a:r>
                      <a:r>
                        <a:rPr lang="ru-RU" sz="1600" b="1" spc="-5" dirty="0">
                          <a:effectLst/>
                        </a:rPr>
                        <a:t>се-</a:t>
                      </a:r>
                      <a:r>
                        <a:rPr lang="ru-RU" sz="1600" b="1" spc="135" dirty="0">
                          <a:effectLst/>
                        </a:rPr>
                        <a:t> </a:t>
                      </a:r>
                      <a:r>
                        <a:rPr lang="ru-RU" sz="1600" b="1" spc="-5" dirty="0" err="1">
                          <a:effectLst/>
                        </a:rPr>
                        <a:t>рийное</a:t>
                      </a:r>
                      <a:r>
                        <a:rPr lang="ru-RU" sz="1600" b="1" dirty="0">
                          <a:effectLst/>
                        </a:rPr>
                        <a:t> </a:t>
                      </a:r>
                      <a:r>
                        <a:rPr lang="ru-RU" sz="1600" b="1" spc="-5" dirty="0" err="1">
                          <a:effectLst/>
                        </a:rPr>
                        <a:t>произ</a:t>
                      </a:r>
                      <a:r>
                        <a:rPr lang="ru-RU" sz="1600" b="1" spc="-5" dirty="0">
                          <a:effectLst/>
                        </a:rPr>
                        <a:t>-</a:t>
                      </a:r>
                      <a:r>
                        <a:rPr lang="ru-RU" sz="1600" b="1" spc="100" dirty="0">
                          <a:effectLst/>
                        </a:rPr>
                        <a:t> </a:t>
                      </a:r>
                      <a:r>
                        <a:rPr lang="ru-RU" sz="1600" b="1" spc="-5" dirty="0" err="1">
                          <a:effectLst/>
                        </a:rPr>
                        <a:t>водство</a:t>
                      </a:r>
                      <a:endParaRPr lang="ru-RU" sz="1600" b="1" dirty="0">
                        <a:effectLst/>
                        <a:latin typeface="Times New Roman"/>
                        <a:ea typeface="Times New Roman"/>
                      </a:endParaRPr>
                    </a:p>
                  </a:txBody>
                  <a:tcPr marL="0" marR="0" marT="0" marB="0"/>
                </a:tc>
                <a:tc>
                  <a:txBody>
                    <a:bodyPr/>
                    <a:lstStyle/>
                    <a:p>
                      <a:pPr marL="19050" marR="74930" eaLnBrk="0" hangingPunct="0">
                        <a:lnSpc>
                          <a:spcPct val="100000"/>
                        </a:lnSpc>
                        <a:spcBef>
                          <a:spcPts val="0"/>
                        </a:spcBef>
                        <a:spcAft>
                          <a:spcPts val="0"/>
                        </a:spcAft>
                      </a:pPr>
                      <a:r>
                        <a:rPr lang="ru-RU" sz="1600" b="1" spc="-5" dirty="0" err="1" smtClean="0">
                          <a:effectLst/>
                        </a:rPr>
                        <a:t>Индивидуализа</a:t>
                      </a:r>
                      <a:r>
                        <a:rPr lang="ru-RU" sz="1600" b="1" spc="135" dirty="0" smtClean="0">
                          <a:effectLst/>
                        </a:rPr>
                        <a:t> </a:t>
                      </a:r>
                      <a:r>
                        <a:rPr lang="ru-RU" sz="1600" b="1" spc="-5" dirty="0" err="1">
                          <a:effectLst/>
                        </a:rPr>
                        <a:t>ция</a:t>
                      </a:r>
                      <a:r>
                        <a:rPr lang="ru-RU" sz="1600" b="1" spc="5" dirty="0">
                          <a:effectLst/>
                        </a:rPr>
                        <a:t> </a:t>
                      </a:r>
                      <a:r>
                        <a:rPr lang="ru-RU" sz="1600" b="1" spc="-5" dirty="0" err="1" smtClean="0">
                          <a:effectLst/>
                        </a:rPr>
                        <a:t>производст</a:t>
                      </a:r>
                      <a:r>
                        <a:rPr lang="ru-RU" sz="1600" b="1" spc="145" dirty="0" smtClean="0">
                          <a:effectLst/>
                        </a:rPr>
                        <a:t> </a:t>
                      </a:r>
                      <a:r>
                        <a:rPr lang="ru-RU" sz="1600" b="1" spc="-5" dirty="0" err="1">
                          <a:effectLst/>
                        </a:rPr>
                        <a:t>ва</a:t>
                      </a:r>
                      <a:r>
                        <a:rPr lang="ru-RU" sz="1600" b="1" spc="-5" dirty="0">
                          <a:effectLst/>
                        </a:rPr>
                        <a:t> </a:t>
                      </a:r>
                      <a:r>
                        <a:rPr lang="ru-RU" sz="1600" b="1" dirty="0">
                          <a:effectLst/>
                        </a:rPr>
                        <a:t>и </a:t>
                      </a:r>
                      <a:r>
                        <a:rPr lang="ru-RU" sz="1600" b="1" spc="-5" dirty="0" err="1">
                          <a:effectLst/>
                        </a:rPr>
                        <a:t>потребле</a:t>
                      </a:r>
                      <a:r>
                        <a:rPr lang="ru-RU" sz="1600" b="1" spc="-5" dirty="0">
                          <a:effectLst/>
                        </a:rPr>
                        <a:t>-</a:t>
                      </a:r>
                      <a:r>
                        <a:rPr lang="ru-RU" sz="1600" b="1" spc="130" dirty="0">
                          <a:effectLst/>
                        </a:rPr>
                        <a:t> </a:t>
                      </a:r>
                      <a:r>
                        <a:rPr lang="ru-RU" sz="1600" b="1" spc="-5" dirty="0" err="1">
                          <a:effectLst/>
                        </a:rPr>
                        <a:t>ния</a:t>
                      </a:r>
                      <a:r>
                        <a:rPr lang="ru-RU" sz="1600" b="1" spc="-5" dirty="0">
                          <a:effectLst/>
                        </a:rPr>
                        <a:t>,</a:t>
                      </a:r>
                      <a:r>
                        <a:rPr lang="ru-RU" sz="1600" b="1" spc="5" dirty="0">
                          <a:effectLst/>
                        </a:rPr>
                        <a:t> </a:t>
                      </a:r>
                      <a:r>
                        <a:rPr lang="ru-RU" sz="1600" b="1" spc="-5" dirty="0">
                          <a:effectLst/>
                        </a:rPr>
                        <a:t>повышение</a:t>
                      </a:r>
                      <a:r>
                        <a:rPr lang="ru-RU" sz="1600" b="1" spc="130" dirty="0">
                          <a:effectLst/>
                        </a:rPr>
                        <a:t> </a:t>
                      </a:r>
                      <a:r>
                        <a:rPr lang="ru-RU" sz="1600" b="1" spc="-5" dirty="0">
                          <a:effectLst/>
                        </a:rPr>
                        <a:t>гибкости </a:t>
                      </a:r>
                      <a:r>
                        <a:rPr lang="ru-RU" sz="1600" b="1" dirty="0" err="1">
                          <a:effectLst/>
                        </a:rPr>
                        <a:t>произ</a:t>
                      </a:r>
                      <a:r>
                        <a:rPr lang="ru-RU" sz="1600" b="1" dirty="0">
                          <a:effectLst/>
                        </a:rPr>
                        <a:t>-</a:t>
                      </a:r>
                      <a:r>
                        <a:rPr lang="ru-RU" sz="1600" b="1" spc="130" dirty="0">
                          <a:effectLst/>
                        </a:rPr>
                        <a:t> </a:t>
                      </a:r>
                      <a:r>
                        <a:rPr lang="ru-RU" sz="1600" b="1" spc="-5" dirty="0" err="1">
                          <a:effectLst/>
                        </a:rPr>
                        <a:t>водства</a:t>
                      </a:r>
                      <a:endParaRPr lang="ru-RU" sz="1600" b="1" dirty="0">
                        <a:effectLst/>
                        <a:latin typeface="Times New Roman"/>
                        <a:ea typeface="Times New Roman"/>
                      </a:endParaRPr>
                    </a:p>
                  </a:txBody>
                  <a:tcPr marL="0" marR="0" marT="0" marB="0"/>
                </a:tc>
                <a:tc>
                  <a:txBody>
                    <a:bodyPr/>
                    <a:lstStyle/>
                    <a:p>
                      <a:pPr marL="19050" marR="83185" eaLnBrk="0" hangingPunct="0">
                        <a:lnSpc>
                          <a:spcPct val="100000"/>
                        </a:lnSpc>
                        <a:spcBef>
                          <a:spcPts val="0"/>
                        </a:spcBef>
                        <a:spcAft>
                          <a:spcPts val="0"/>
                        </a:spcAft>
                      </a:pPr>
                      <a:r>
                        <a:rPr lang="ru-RU" sz="1600" b="1" dirty="0">
                          <a:effectLst/>
                        </a:rPr>
                        <a:t>Резкое</a:t>
                      </a:r>
                      <a:r>
                        <a:rPr lang="ru-RU" sz="1600" b="1" spc="-5" dirty="0">
                          <a:effectLst/>
                        </a:rPr>
                        <a:t> снижение</a:t>
                      </a:r>
                      <a:r>
                        <a:rPr lang="ru-RU" sz="1600" b="1" spc="105" dirty="0">
                          <a:effectLst/>
                        </a:rPr>
                        <a:t> </a:t>
                      </a:r>
                      <a:r>
                        <a:rPr lang="ru-RU" sz="1600" b="1" spc="-5" dirty="0" err="1">
                          <a:effectLst/>
                        </a:rPr>
                        <a:t>энерго</a:t>
                      </a:r>
                      <a:r>
                        <a:rPr lang="ru-RU" sz="1600" b="1" spc="5" dirty="0">
                          <a:effectLst/>
                        </a:rPr>
                        <a:t> </a:t>
                      </a:r>
                      <a:r>
                        <a:rPr lang="ru-RU" sz="1600" b="1" dirty="0">
                          <a:effectLst/>
                        </a:rPr>
                        <a:t>и </a:t>
                      </a:r>
                      <a:r>
                        <a:rPr lang="ru-RU" sz="1600" b="1" spc="-5" dirty="0" err="1">
                          <a:effectLst/>
                        </a:rPr>
                        <a:t>материа</a:t>
                      </a:r>
                      <a:r>
                        <a:rPr lang="ru-RU" sz="1600" b="1" spc="-5" dirty="0">
                          <a:effectLst/>
                        </a:rPr>
                        <a:t>-</a:t>
                      </a:r>
                      <a:r>
                        <a:rPr lang="ru-RU" sz="1600" b="1" spc="145" dirty="0">
                          <a:effectLst/>
                        </a:rPr>
                        <a:t> </a:t>
                      </a:r>
                      <a:r>
                        <a:rPr lang="ru-RU" sz="1600" b="1" spc="-5" dirty="0" err="1">
                          <a:effectLst/>
                        </a:rPr>
                        <a:t>лоемкости</a:t>
                      </a:r>
                      <a:r>
                        <a:rPr lang="ru-RU" sz="1600" b="1" dirty="0">
                          <a:effectLst/>
                        </a:rPr>
                        <a:t> </a:t>
                      </a:r>
                      <a:r>
                        <a:rPr lang="ru-RU" sz="1600" b="1" dirty="0" smtClean="0">
                          <a:effectLst/>
                        </a:rPr>
                        <a:t>произ</a:t>
                      </a:r>
                      <a:r>
                        <a:rPr lang="ru-RU" sz="1600" b="1" spc="-5" dirty="0" smtClean="0">
                          <a:effectLst/>
                        </a:rPr>
                        <a:t>водства</a:t>
                      </a:r>
                      <a:r>
                        <a:rPr lang="ru-RU" sz="1600" b="1" spc="-5" dirty="0">
                          <a:effectLst/>
                        </a:rPr>
                        <a:t>,</a:t>
                      </a:r>
                      <a:r>
                        <a:rPr lang="ru-RU" sz="1600" b="1" spc="5" dirty="0">
                          <a:effectLst/>
                        </a:rPr>
                        <a:t> </a:t>
                      </a:r>
                      <a:r>
                        <a:rPr lang="ru-RU" sz="1600" b="1" spc="-5" dirty="0" smtClean="0">
                          <a:effectLst/>
                        </a:rPr>
                        <a:t>конструирование</a:t>
                      </a:r>
                      <a:r>
                        <a:rPr lang="ru-RU" sz="1600" b="1" spc="10" dirty="0" smtClean="0">
                          <a:effectLst/>
                        </a:rPr>
                        <a:t> </a:t>
                      </a:r>
                      <a:r>
                        <a:rPr lang="ru-RU" sz="1600" b="1" spc="-5" dirty="0" smtClean="0">
                          <a:effectLst/>
                        </a:rPr>
                        <a:t>материалов </a:t>
                      </a:r>
                      <a:r>
                        <a:rPr lang="ru-RU" sz="1600" b="1" dirty="0">
                          <a:effectLst/>
                        </a:rPr>
                        <a:t>и </a:t>
                      </a:r>
                      <a:r>
                        <a:rPr lang="ru-RU" sz="1600" b="1" dirty="0" smtClean="0">
                          <a:effectLst/>
                        </a:rPr>
                        <a:t>организ</a:t>
                      </a:r>
                      <a:r>
                        <a:rPr lang="ru-RU" sz="1600" b="1" spc="-5" dirty="0" smtClean="0">
                          <a:effectLst/>
                        </a:rPr>
                        <a:t>мов </a:t>
                      </a:r>
                      <a:r>
                        <a:rPr lang="ru-RU" sz="1600" b="1" dirty="0">
                          <a:effectLst/>
                        </a:rPr>
                        <a:t>с</a:t>
                      </a:r>
                      <a:r>
                        <a:rPr lang="ru-RU" sz="1600" b="1" spc="-5" dirty="0">
                          <a:effectLst/>
                        </a:rPr>
                        <a:t> заранее за-</a:t>
                      </a:r>
                      <a:r>
                        <a:rPr lang="ru-RU" sz="1600" b="1" spc="145" dirty="0">
                          <a:effectLst/>
                        </a:rPr>
                        <a:t> </a:t>
                      </a:r>
                      <a:r>
                        <a:rPr lang="ru-RU" sz="1600" b="1" spc="-5" dirty="0">
                          <a:effectLst/>
                        </a:rPr>
                        <a:t>данными</a:t>
                      </a:r>
                      <a:r>
                        <a:rPr lang="ru-RU" sz="1600" b="1" dirty="0">
                          <a:effectLst/>
                        </a:rPr>
                        <a:t> </a:t>
                      </a:r>
                      <a:r>
                        <a:rPr lang="ru-RU" sz="1600" b="1" spc="-5" dirty="0" smtClean="0">
                          <a:effectLst/>
                        </a:rPr>
                        <a:t>свойствами</a:t>
                      </a:r>
                      <a:endParaRPr lang="ru-RU" sz="1600" b="1"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254034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rmAutofit fontScale="90000"/>
          </a:bodyPr>
          <a:lstStyle/>
          <a:p>
            <a:r>
              <a:rPr lang="ru-RU" b="1" dirty="0">
                <a:solidFill>
                  <a:srgbClr val="FF0000"/>
                </a:solidFill>
              </a:rPr>
              <a:t>Институциональная структура технологических укладов </a:t>
            </a:r>
            <a:endParaRPr lang="ru-RU"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435159451"/>
              </p:ext>
            </p:extLst>
          </p:nvPr>
        </p:nvGraphicFramePr>
        <p:xfrm>
          <a:off x="107505" y="980728"/>
          <a:ext cx="9036497" cy="5950700"/>
        </p:xfrm>
        <a:graphic>
          <a:graphicData uri="http://schemas.openxmlformats.org/drawingml/2006/table">
            <a:tbl>
              <a:tblPr>
                <a:tableStyleId>{5C22544A-7EE6-4342-B048-85BDC9FD1C3A}</a:tableStyleId>
              </a:tblPr>
              <a:tblGrid>
                <a:gridCol w="1516777"/>
                <a:gridCol w="1199519"/>
                <a:gridCol w="1199519"/>
                <a:gridCol w="1298440"/>
                <a:gridCol w="1298440"/>
                <a:gridCol w="1261901"/>
                <a:gridCol w="1261901"/>
              </a:tblGrid>
              <a:tr h="289850">
                <a:tc rowSpan="2">
                  <a:txBody>
                    <a:bodyPr/>
                    <a:lstStyle/>
                    <a:p>
                      <a:pPr marL="107315" marR="106680" indent="0" algn="ctr" eaLnBrk="0" hangingPunct="0">
                        <a:lnSpc>
                          <a:spcPct val="100000"/>
                        </a:lnSpc>
                        <a:spcAft>
                          <a:spcPts val="0"/>
                        </a:spcAft>
                      </a:pPr>
                      <a:r>
                        <a:rPr lang="ru-RU" sz="1600" dirty="0">
                          <a:effectLst/>
                        </a:rPr>
                        <a:t>Социально-</a:t>
                      </a:r>
                      <a:r>
                        <a:rPr lang="ru-RU" sz="1600" spc="105" dirty="0">
                          <a:effectLst/>
                        </a:rPr>
                        <a:t> </a:t>
                      </a:r>
                      <a:r>
                        <a:rPr lang="ru-RU" sz="1600" dirty="0">
                          <a:effectLst/>
                        </a:rPr>
                        <a:t>экономические</a:t>
                      </a:r>
                      <a:r>
                        <a:rPr lang="ru-RU" sz="1600" spc="115" dirty="0">
                          <a:effectLst/>
                        </a:rPr>
                        <a:t> </a:t>
                      </a:r>
                      <a:r>
                        <a:rPr lang="ru-RU" sz="1600" dirty="0">
                          <a:effectLst/>
                        </a:rPr>
                        <a:t>характеристики</a:t>
                      </a:r>
                      <a:r>
                        <a:rPr lang="ru-RU" sz="1600" spc="105" dirty="0">
                          <a:effectLst/>
                        </a:rPr>
                        <a:t> </a:t>
                      </a:r>
                      <a:r>
                        <a:rPr lang="ru-RU" sz="1600" spc="-5" dirty="0">
                          <a:effectLst/>
                        </a:rPr>
                        <a:t>укладов</a:t>
                      </a:r>
                      <a:endParaRPr lang="ru-RU" sz="1600" dirty="0">
                        <a:effectLst/>
                        <a:latin typeface="Times New Roman"/>
                        <a:ea typeface="Times New Roman"/>
                      </a:endParaRPr>
                    </a:p>
                  </a:txBody>
                  <a:tcPr marL="0" marR="0" marT="0" marB="0"/>
                </a:tc>
                <a:tc gridSpan="6">
                  <a:txBody>
                    <a:bodyPr/>
                    <a:lstStyle/>
                    <a:p>
                      <a:pPr marL="1635760" indent="0" eaLnBrk="0" hangingPunct="0">
                        <a:lnSpc>
                          <a:spcPct val="100000"/>
                        </a:lnSpc>
                        <a:spcAft>
                          <a:spcPts val="0"/>
                        </a:spcAft>
                      </a:pPr>
                      <a:r>
                        <a:rPr lang="ru-RU" sz="1600">
                          <a:effectLst/>
                        </a:rPr>
                        <a:t>Номер</a:t>
                      </a:r>
                      <a:r>
                        <a:rPr lang="ru-RU" sz="1600" spc="-60">
                          <a:effectLst/>
                        </a:rPr>
                        <a:t> </a:t>
                      </a:r>
                      <a:r>
                        <a:rPr lang="ru-RU" sz="1600" spc="-5">
                          <a:effectLst/>
                        </a:rPr>
                        <a:t>технологического</a:t>
                      </a:r>
                      <a:r>
                        <a:rPr lang="ru-RU" sz="1600" spc="-50">
                          <a:effectLst/>
                        </a:rPr>
                        <a:t> </a:t>
                      </a:r>
                      <a:r>
                        <a:rPr lang="ru-RU" sz="1600" spc="-5">
                          <a:effectLst/>
                        </a:rPr>
                        <a:t>уклада</a:t>
                      </a:r>
                      <a:endParaRPr lang="ru-RU" sz="1600">
                        <a:effectLst/>
                        <a:latin typeface="Times New Roman"/>
                        <a:ea typeface="Times New Roman"/>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2180">
                <a:tc vMerge="1">
                  <a:txBody>
                    <a:bodyPr/>
                    <a:lstStyle/>
                    <a:p>
                      <a:endParaRPr lang="ru-RU"/>
                    </a:p>
                  </a:txBody>
                  <a:tcPr/>
                </a:tc>
                <a:tc>
                  <a:txBody>
                    <a:bodyPr/>
                    <a:lstStyle/>
                    <a:p>
                      <a:pPr marR="3175" indent="0" algn="ctr" eaLnBrk="0" hangingPunct="0">
                        <a:lnSpc>
                          <a:spcPct val="100000"/>
                        </a:lnSpc>
                        <a:spcAft>
                          <a:spcPts val="0"/>
                        </a:spcAft>
                      </a:pPr>
                      <a:r>
                        <a:rPr lang="ru-RU" sz="1600" dirty="0">
                          <a:effectLst/>
                        </a:rPr>
                        <a:t>1</a:t>
                      </a:r>
                      <a:endParaRPr lang="ru-RU" sz="1600" dirty="0">
                        <a:effectLst/>
                        <a:latin typeface="Times New Roman"/>
                        <a:ea typeface="Times New Roman"/>
                      </a:endParaRPr>
                    </a:p>
                  </a:txBody>
                  <a:tcPr marL="0" marR="0" marT="0" marB="0"/>
                </a:tc>
                <a:tc>
                  <a:txBody>
                    <a:bodyPr/>
                    <a:lstStyle/>
                    <a:p>
                      <a:pPr marR="635" indent="0" algn="ctr" eaLnBrk="0" hangingPunct="0">
                        <a:lnSpc>
                          <a:spcPct val="100000"/>
                        </a:lnSpc>
                        <a:spcAft>
                          <a:spcPts val="0"/>
                        </a:spcAft>
                      </a:pPr>
                      <a:r>
                        <a:rPr lang="ru-RU" sz="1600" dirty="0">
                          <a:effectLst/>
                        </a:rPr>
                        <a:t>2</a:t>
                      </a:r>
                      <a:endParaRPr lang="ru-RU" sz="1600" dirty="0">
                        <a:effectLst/>
                        <a:latin typeface="Times New Roman"/>
                        <a:ea typeface="Times New Roman"/>
                      </a:endParaRPr>
                    </a:p>
                  </a:txBody>
                  <a:tcPr marL="0" marR="0" marT="0" marB="0"/>
                </a:tc>
                <a:tc>
                  <a:txBody>
                    <a:bodyPr/>
                    <a:lstStyle/>
                    <a:p>
                      <a:pPr marR="3175" indent="0" algn="ctr" eaLnBrk="0" hangingPunct="0">
                        <a:lnSpc>
                          <a:spcPct val="100000"/>
                        </a:lnSpc>
                        <a:spcAft>
                          <a:spcPts val="0"/>
                        </a:spcAft>
                      </a:pPr>
                      <a:r>
                        <a:rPr lang="ru-RU" sz="1600">
                          <a:effectLst/>
                        </a:rPr>
                        <a:t>3</a:t>
                      </a:r>
                      <a:endParaRPr lang="ru-RU" sz="1600">
                        <a:effectLst/>
                        <a:latin typeface="Times New Roman"/>
                        <a:ea typeface="Times New Roman"/>
                      </a:endParaRPr>
                    </a:p>
                  </a:txBody>
                  <a:tcPr marL="0" marR="0" marT="0" marB="0"/>
                </a:tc>
                <a:tc>
                  <a:txBody>
                    <a:bodyPr/>
                    <a:lstStyle/>
                    <a:p>
                      <a:pPr marR="635" indent="0" algn="ctr" eaLnBrk="0" hangingPunct="0">
                        <a:lnSpc>
                          <a:spcPct val="100000"/>
                        </a:lnSpc>
                        <a:spcAft>
                          <a:spcPts val="0"/>
                        </a:spcAft>
                      </a:pPr>
                      <a:r>
                        <a:rPr lang="ru-RU" sz="1600">
                          <a:effectLst/>
                        </a:rPr>
                        <a:t>4</a:t>
                      </a:r>
                      <a:endParaRPr lang="ru-RU" sz="1600">
                        <a:effectLst/>
                        <a:latin typeface="Times New Roman"/>
                        <a:ea typeface="Times New Roman"/>
                      </a:endParaRPr>
                    </a:p>
                  </a:txBody>
                  <a:tcPr marL="0" marR="0" marT="0" marB="0"/>
                </a:tc>
                <a:tc>
                  <a:txBody>
                    <a:bodyPr/>
                    <a:lstStyle/>
                    <a:p>
                      <a:pPr marR="635" indent="0" algn="ctr" eaLnBrk="0" hangingPunct="0">
                        <a:lnSpc>
                          <a:spcPct val="100000"/>
                        </a:lnSpc>
                        <a:spcAft>
                          <a:spcPts val="0"/>
                        </a:spcAft>
                      </a:pPr>
                      <a:r>
                        <a:rPr lang="ru-RU" sz="1600">
                          <a:effectLst/>
                        </a:rPr>
                        <a:t>5</a:t>
                      </a:r>
                      <a:endParaRPr lang="ru-RU" sz="1600">
                        <a:effectLst/>
                        <a:latin typeface="Times New Roman"/>
                        <a:ea typeface="Times New Roman"/>
                      </a:endParaRPr>
                    </a:p>
                  </a:txBody>
                  <a:tcPr marL="0" marR="0" marT="0" marB="0"/>
                </a:tc>
                <a:tc>
                  <a:txBody>
                    <a:bodyPr/>
                    <a:lstStyle/>
                    <a:p>
                      <a:pPr marR="3175" indent="0" algn="ctr" eaLnBrk="0" hangingPunct="0">
                        <a:lnSpc>
                          <a:spcPct val="100000"/>
                        </a:lnSpc>
                        <a:spcAft>
                          <a:spcPts val="0"/>
                        </a:spcAft>
                      </a:pPr>
                      <a:r>
                        <a:rPr lang="ru-RU" sz="1600">
                          <a:effectLst/>
                        </a:rPr>
                        <a:t>6</a:t>
                      </a:r>
                      <a:endParaRPr lang="ru-RU" sz="1600">
                        <a:effectLst/>
                        <a:latin typeface="Times New Roman"/>
                        <a:ea typeface="Times New Roman"/>
                      </a:endParaRPr>
                    </a:p>
                  </a:txBody>
                  <a:tcPr marL="0" marR="0" marT="0" marB="0"/>
                </a:tc>
              </a:tr>
              <a:tr h="4618670">
                <a:tc>
                  <a:txBody>
                    <a:bodyPr/>
                    <a:lstStyle/>
                    <a:p>
                      <a:pPr marL="19050" indent="0" eaLnBrk="0" hangingPunct="0">
                        <a:lnSpc>
                          <a:spcPct val="100000"/>
                        </a:lnSpc>
                        <a:spcAft>
                          <a:spcPts val="0"/>
                        </a:spcAft>
                      </a:pPr>
                      <a:r>
                        <a:rPr lang="ru-RU" sz="2000" b="1" dirty="0">
                          <a:solidFill>
                            <a:srgbClr val="FF0000"/>
                          </a:solidFill>
                          <a:effectLst/>
                        </a:rPr>
                        <a:t>Режимы</a:t>
                      </a:r>
                      <a:r>
                        <a:rPr lang="ru-RU" sz="2000" b="1" spc="-75" dirty="0">
                          <a:solidFill>
                            <a:srgbClr val="FF0000"/>
                          </a:solidFill>
                          <a:effectLst/>
                        </a:rPr>
                        <a:t> </a:t>
                      </a:r>
                      <a:r>
                        <a:rPr lang="ru-RU" sz="2000" b="1" dirty="0" err="1">
                          <a:solidFill>
                            <a:srgbClr val="FF0000"/>
                          </a:solidFill>
                          <a:effectLst/>
                        </a:rPr>
                        <a:t>экономи</a:t>
                      </a:r>
                      <a:r>
                        <a:rPr lang="ru-RU" sz="2000" b="1" dirty="0">
                          <a:solidFill>
                            <a:srgbClr val="FF0000"/>
                          </a:solidFill>
                          <a:effectLst/>
                        </a:rPr>
                        <a:t>-</a:t>
                      </a:r>
                    </a:p>
                    <a:p>
                      <a:pPr marL="19050" indent="0" eaLnBrk="0" hangingPunct="0">
                        <a:lnSpc>
                          <a:spcPct val="100000"/>
                        </a:lnSpc>
                        <a:spcAft>
                          <a:spcPts val="0"/>
                        </a:spcAft>
                      </a:pPr>
                      <a:r>
                        <a:rPr lang="ru-RU" sz="2000" b="1" spc="-5" dirty="0" err="1">
                          <a:solidFill>
                            <a:srgbClr val="FF0000"/>
                          </a:solidFill>
                          <a:effectLst/>
                        </a:rPr>
                        <a:t>ческого</a:t>
                      </a:r>
                      <a:r>
                        <a:rPr lang="ru-RU" sz="2000" b="1" spc="-70" dirty="0">
                          <a:solidFill>
                            <a:srgbClr val="FF0000"/>
                          </a:solidFill>
                          <a:effectLst/>
                        </a:rPr>
                        <a:t> </a:t>
                      </a:r>
                      <a:r>
                        <a:rPr lang="ru-RU" sz="2000" b="1" dirty="0" err="1">
                          <a:solidFill>
                            <a:srgbClr val="FF0000"/>
                          </a:solidFill>
                          <a:effectLst/>
                        </a:rPr>
                        <a:t>регулиро</a:t>
                      </a:r>
                      <a:r>
                        <a:rPr lang="ru-RU" sz="2000" b="1" dirty="0">
                          <a:solidFill>
                            <a:srgbClr val="FF0000"/>
                          </a:solidFill>
                          <a:effectLst/>
                        </a:rPr>
                        <a:t>-</a:t>
                      </a:r>
                    </a:p>
                    <a:p>
                      <a:pPr marL="19050" indent="0" eaLnBrk="0" hangingPunct="0">
                        <a:lnSpc>
                          <a:spcPct val="100000"/>
                        </a:lnSpc>
                        <a:spcAft>
                          <a:spcPts val="0"/>
                        </a:spcAft>
                      </a:pPr>
                      <a:r>
                        <a:rPr lang="ru-RU" sz="2000" b="1" spc="-5" dirty="0" err="1">
                          <a:solidFill>
                            <a:srgbClr val="FF0000"/>
                          </a:solidFill>
                          <a:effectLst/>
                        </a:rPr>
                        <a:t>вания</a:t>
                      </a:r>
                      <a:r>
                        <a:rPr lang="ru-RU" sz="2000" b="1" spc="-35" dirty="0">
                          <a:solidFill>
                            <a:srgbClr val="FF0000"/>
                          </a:solidFill>
                          <a:effectLst/>
                        </a:rPr>
                        <a:t> </a:t>
                      </a:r>
                      <a:r>
                        <a:rPr lang="ru-RU" sz="2000" b="1" dirty="0">
                          <a:solidFill>
                            <a:srgbClr val="FF0000"/>
                          </a:solidFill>
                          <a:effectLst/>
                        </a:rPr>
                        <a:t>в</a:t>
                      </a:r>
                      <a:r>
                        <a:rPr lang="ru-RU" sz="2000" b="1" spc="-35" dirty="0">
                          <a:solidFill>
                            <a:srgbClr val="FF0000"/>
                          </a:solidFill>
                          <a:effectLst/>
                        </a:rPr>
                        <a:t> </a:t>
                      </a:r>
                      <a:r>
                        <a:rPr lang="ru-RU" sz="2000" b="1" dirty="0">
                          <a:solidFill>
                            <a:srgbClr val="FF0000"/>
                          </a:solidFill>
                          <a:effectLst/>
                        </a:rPr>
                        <a:t>странах-</a:t>
                      </a:r>
                    </a:p>
                    <a:p>
                      <a:pPr marL="19050" indent="0" eaLnBrk="0" hangingPunct="0">
                        <a:lnSpc>
                          <a:spcPct val="100000"/>
                        </a:lnSpc>
                        <a:spcAft>
                          <a:spcPts val="0"/>
                        </a:spcAft>
                      </a:pPr>
                      <a:r>
                        <a:rPr lang="ru-RU" sz="2000" b="1" dirty="0">
                          <a:solidFill>
                            <a:srgbClr val="FF0000"/>
                          </a:solidFill>
                          <a:effectLst/>
                        </a:rPr>
                        <a:t>лидерах</a:t>
                      </a:r>
                      <a:endParaRPr lang="ru-RU" sz="2000" b="1" dirty="0">
                        <a:solidFill>
                          <a:srgbClr val="FF0000"/>
                        </a:solidFill>
                        <a:effectLst/>
                        <a:latin typeface="Times New Roman"/>
                        <a:ea typeface="Times New Roman"/>
                      </a:endParaRPr>
                    </a:p>
                  </a:txBody>
                  <a:tcPr marL="0" marR="0" marT="0" marB="0"/>
                </a:tc>
                <a:tc>
                  <a:txBody>
                    <a:bodyPr/>
                    <a:lstStyle/>
                    <a:p>
                      <a:pPr marL="19050" indent="0" eaLnBrk="0" hangingPunct="0">
                        <a:lnSpc>
                          <a:spcPct val="100000"/>
                        </a:lnSpc>
                        <a:spcAft>
                          <a:spcPts val="0"/>
                        </a:spcAft>
                      </a:pPr>
                      <a:r>
                        <a:rPr lang="ru-RU" sz="1600">
                          <a:effectLst/>
                        </a:rPr>
                        <a:t>Разруше-</a:t>
                      </a:r>
                    </a:p>
                    <a:p>
                      <a:pPr marL="19050" indent="0" eaLnBrk="0" hangingPunct="0">
                        <a:lnSpc>
                          <a:spcPct val="100000"/>
                        </a:lnSpc>
                        <a:spcAft>
                          <a:spcPts val="0"/>
                        </a:spcAft>
                      </a:pPr>
                      <a:r>
                        <a:rPr lang="ru-RU" sz="1600" spc="-5">
                          <a:effectLst/>
                        </a:rPr>
                        <a:t>ние</a:t>
                      </a:r>
                      <a:r>
                        <a:rPr lang="ru-RU" sz="1600" spc="-35">
                          <a:effectLst/>
                        </a:rPr>
                        <a:t> </a:t>
                      </a:r>
                      <a:r>
                        <a:rPr lang="ru-RU" sz="1600">
                          <a:effectLst/>
                        </a:rPr>
                        <a:t>фео-</a:t>
                      </a:r>
                    </a:p>
                    <a:p>
                      <a:pPr marL="19050" indent="0" eaLnBrk="0" hangingPunct="0">
                        <a:lnSpc>
                          <a:spcPct val="100000"/>
                        </a:lnSpc>
                        <a:spcAft>
                          <a:spcPts val="0"/>
                        </a:spcAft>
                      </a:pPr>
                      <a:r>
                        <a:rPr lang="ru-RU" sz="1600" spc="-5">
                          <a:effectLst/>
                        </a:rPr>
                        <a:t>дальных</a:t>
                      </a:r>
                      <a:endParaRPr lang="ru-RU" sz="1600">
                        <a:effectLst/>
                      </a:endParaRPr>
                    </a:p>
                    <a:p>
                      <a:pPr marL="19050" indent="0" eaLnBrk="0" hangingPunct="0">
                        <a:lnSpc>
                          <a:spcPct val="100000"/>
                        </a:lnSpc>
                        <a:spcAft>
                          <a:spcPts val="0"/>
                        </a:spcAft>
                      </a:pPr>
                      <a:r>
                        <a:rPr lang="ru-RU" sz="1600">
                          <a:effectLst/>
                        </a:rPr>
                        <a:t>монополий,</a:t>
                      </a:r>
                    </a:p>
                    <a:p>
                      <a:pPr marL="19050" indent="0" eaLnBrk="0" hangingPunct="0">
                        <a:lnSpc>
                          <a:spcPct val="100000"/>
                        </a:lnSpc>
                        <a:spcAft>
                          <a:spcPts val="0"/>
                        </a:spcAft>
                      </a:pPr>
                      <a:r>
                        <a:rPr lang="ru-RU" sz="1600">
                          <a:effectLst/>
                        </a:rPr>
                        <a:t>ограниче-</a:t>
                      </a:r>
                    </a:p>
                    <a:p>
                      <a:pPr marL="19050" indent="0" eaLnBrk="0" hangingPunct="0">
                        <a:lnSpc>
                          <a:spcPct val="100000"/>
                        </a:lnSpc>
                        <a:spcAft>
                          <a:spcPts val="0"/>
                        </a:spcAft>
                      </a:pPr>
                      <a:r>
                        <a:rPr lang="ru-RU" sz="1600" spc="-5">
                          <a:effectLst/>
                        </a:rPr>
                        <a:t>ние</a:t>
                      </a:r>
                      <a:r>
                        <a:rPr lang="ru-RU" sz="1600" spc="-20">
                          <a:effectLst/>
                        </a:rPr>
                        <a:t> </a:t>
                      </a:r>
                      <a:r>
                        <a:rPr lang="ru-RU" sz="1600">
                          <a:effectLst/>
                        </a:rPr>
                        <a:t>про-</a:t>
                      </a:r>
                    </a:p>
                    <a:p>
                      <a:pPr marL="19050" indent="0" eaLnBrk="0" hangingPunct="0">
                        <a:lnSpc>
                          <a:spcPct val="100000"/>
                        </a:lnSpc>
                        <a:spcAft>
                          <a:spcPts val="0"/>
                        </a:spcAft>
                      </a:pPr>
                      <a:r>
                        <a:rPr lang="ru-RU" sz="1600">
                          <a:effectLst/>
                        </a:rPr>
                        <a:t>фессио-</a:t>
                      </a:r>
                    </a:p>
                    <a:p>
                      <a:pPr marL="19050" indent="0" eaLnBrk="0" hangingPunct="0">
                        <a:lnSpc>
                          <a:spcPct val="100000"/>
                        </a:lnSpc>
                        <a:spcAft>
                          <a:spcPts val="0"/>
                        </a:spcAft>
                      </a:pPr>
                      <a:r>
                        <a:rPr lang="ru-RU" sz="1600" spc="-5">
                          <a:effectLst/>
                        </a:rPr>
                        <a:t>нальных</a:t>
                      </a:r>
                      <a:endParaRPr lang="ru-RU" sz="1600">
                        <a:effectLst/>
                      </a:endParaRPr>
                    </a:p>
                    <a:p>
                      <a:pPr marL="19050" indent="0" eaLnBrk="0" hangingPunct="0">
                        <a:lnSpc>
                          <a:spcPct val="100000"/>
                        </a:lnSpc>
                        <a:spcAft>
                          <a:spcPts val="0"/>
                        </a:spcAft>
                      </a:pPr>
                      <a:r>
                        <a:rPr lang="ru-RU" sz="1600" spc="-5">
                          <a:effectLst/>
                        </a:rPr>
                        <a:t>союзов,</a:t>
                      </a:r>
                      <a:endParaRPr lang="ru-RU" sz="1600">
                        <a:effectLst/>
                      </a:endParaRPr>
                    </a:p>
                    <a:p>
                      <a:pPr marL="19050" indent="0" eaLnBrk="0" hangingPunct="0">
                        <a:lnSpc>
                          <a:spcPct val="100000"/>
                        </a:lnSpc>
                        <a:spcAft>
                          <a:spcPts val="0"/>
                        </a:spcAft>
                      </a:pPr>
                      <a:r>
                        <a:rPr lang="ru-RU" sz="1600" spc="-5">
                          <a:effectLst/>
                        </a:rPr>
                        <a:t>свобода</a:t>
                      </a:r>
                      <a:endParaRPr lang="ru-RU" sz="1600">
                        <a:effectLst/>
                      </a:endParaRPr>
                    </a:p>
                    <a:p>
                      <a:pPr marL="19050" indent="0" eaLnBrk="0" hangingPunct="0">
                        <a:lnSpc>
                          <a:spcPct val="100000"/>
                        </a:lnSpc>
                        <a:spcAft>
                          <a:spcPts val="0"/>
                        </a:spcAft>
                      </a:pPr>
                      <a:r>
                        <a:rPr lang="ru-RU" sz="1600" spc="-5">
                          <a:effectLst/>
                        </a:rPr>
                        <a:t>торговли</a:t>
                      </a:r>
                      <a:endParaRPr lang="ru-RU" sz="1600">
                        <a:effectLst/>
                        <a:latin typeface="Times New Roman"/>
                        <a:ea typeface="Times New Roman"/>
                      </a:endParaRPr>
                    </a:p>
                  </a:txBody>
                  <a:tcPr marL="0" marR="0" marT="0" marB="0"/>
                </a:tc>
                <a:tc>
                  <a:txBody>
                    <a:bodyPr/>
                    <a:lstStyle/>
                    <a:p>
                      <a:pPr marL="20320" indent="0" eaLnBrk="0" hangingPunct="0">
                        <a:lnSpc>
                          <a:spcPct val="100000"/>
                        </a:lnSpc>
                        <a:spcAft>
                          <a:spcPts val="0"/>
                        </a:spcAft>
                      </a:pPr>
                      <a:r>
                        <a:rPr lang="ru-RU" sz="1600" spc="-5">
                          <a:effectLst/>
                        </a:rPr>
                        <a:t>Свобода</a:t>
                      </a:r>
                      <a:r>
                        <a:rPr lang="ru-RU" sz="1600" spc="-55">
                          <a:effectLst/>
                        </a:rPr>
                        <a:t> </a:t>
                      </a:r>
                      <a:r>
                        <a:rPr lang="ru-RU" sz="1600">
                          <a:effectLst/>
                        </a:rPr>
                        <a:t>тор-</a:t>
                      </a:r>
                    </a:p>
                    <a:p>
                      <a:pPr marL="20320" indent="0" eaLnBrk="0" hangingPunct="0">
                        <a:lnSpc>
                          <a:spcPct val="100000"/>
                        </a:lnSpc>
                        <a:spcAft>
                          <a:spcPts val="0"/>
                        </a:spcAft>
                      </a:pPr>
                      <a:r>
                        <a:rPr lang="ru-RU" sz="1600" spc="-5">
                          <a:effectLst/>
                        </a:rPr>
                        <a:t>говли,</a:t>
                      </a:r>
                      <a:r>
                        <a:rPr lang="ru-RU" sz="1600" spc="-45">
                          <a:effectLst/>
                        </a:rPr>
                        <a:t> </a:t>
                      </a:r>
                      <a:r>
                        <a:rPr lang="ru-RU" sz="1600">
                          <a:effectLst/>
                        </a:rPr>
                        <a:t>огра-</a:t>
                      </a:r>
                    </a:p>
                    <a:p>
                      <a:pPr marL="20320" indent="0" eaLnBrk="0" hangingPunct="0">
                        <a:lnSpc>
                          <a:spcPct val="100000"/>
                        </a:lnSpc>
                        <a:spcAft>
                          <a:spcPts val="0"/>
                        </a:spcAft>
                      </a:pPr>
                      <a:r>
                        <a:rPr lang="ru-RU" sz="1600" spc="-5">
                          <a:effectLst/>
                        </a:rPr>
                        <a:t>ничение</a:t>
                      </a:r>
                      <a:r>
                        <a:rPr lang="ru-RU" sz="1600" spc="-60">
                          <a:effectLst/>
                        </a:rPr>
                        <a:t> </a:t>
                      </a:r>
                      <a:r>
                        <a:rPr lang="ru-RU" sz="1600">
                          <a:effectLst/>
                        </a:rPr>
                        <a:t>госу-</a:t>
                      </a:r>
                    </a:p>
                    <a:p>
                      <a:pPr marL="20320" indent="0" eaLnBrk="0" hangingPunct="0">
                        <a:lnSpc>
                          <a:spcPct val="100000"/>
                        </a:lnSpc>
                        <a:spcAft>
                          <a:spcPts val="0"/>
                        </a:spcAft>
                      </a:pPr>
                      <a:r>
                        <a:rPr lang="ru-RU" sz="1600" spc="-5">
                          <a:effectLst/>
                        </a:rPr>
                        <a:t>дарственного</a:t>
                      </a:r>
                      <a:endParaRPr lang="ru-RU" sz="1600">
                        <a:effectLst/>
                      </a:endParaRPr>
                    </a:p>
                    <a:p>
                      <a:pPr marL="20320" indent="0" eaLnBrk="0" hangingPunct="0">
                        <a:lnSpc>
                          <a:spcPct val="100000"/>
                        </a:lnSpc>
                        <a:spcAft>
                          <a:spcPts val="0"/>
                        </a:spcAft>
                      </a:pPr>
                      <a:r>
                        <a:rPr lang="ru-RU" sz="1600" spc="-5">
                          <a:effectLst/>
                        </a:rPr>
                        <a:t>вмешательст-</a:t>
                      </a:r>
                      <a:endParaRPr lang="ru-RU" sz="1600">
                        <a:effectLst/>
                      </a:endParaRPr>
                    </a:p>
                    <a:p>
                      <a:pPr marL="20320" indent="0" eaLnBrk="0" hangingPunct="0">
                        <a:lnSpc>
                          <a:spcPct val="100000"/>
                        </a:lnSpc>
                        <a:spcAft>
                          <a:spcPts val="0"/>
                        </a:spcAft>
                      </a:pPr>
                      <a:r>
                        <a:rPr lang="ru-RU" sz="1600" spc="-5">
                          <a:effectLst/>
                        </a:rPr>
                        <a:t>ва,</a:t>
                      </a:r>
                      <a:r>
                        <a:rPr lang="ru-RU" sz="1600" spc="-55">
                          <a:effectLst/>
                        </a:rPr>
                        <a:t> </a:t>
                      </a:r>
                      <a:r>
                        <a:rPr lang="ru-RU" sz="1600">
                          <a:effectLst/>
                        </a:rPr>
                        <a:t>появление</a:t>
                      </a:r>
                    </a:p>
                    <a:p>
                      <a:pPr marL="20320" indent="0" eaLnBrk="0" hangingPunct="0">
                        <a:lnSpc>
                          <a:spcPct val="100000"/>
                        </a:lnSpc>
                        <a:spcAft>
                          <a:spcPts val="0"/>
                        </a:spcAft>
                      </a:pPr>
                      <a:r>
                        <a:rPr lang="ru-RU" sz="1600" spc="-5">
                          <a:effectLst/>
                        </a:rPr>
                        <a:t>отраслевых</a:t>
                      </a:r>
                      <a:endParaRPr lang="ru-RU" sz="1600">
                        <a:effectLst/>
                      </a:endParaRPr>
                    </a:p>
                    <a:p>
                      <a:pPr marL="20320" indent="0" eaLnBrk="0" hangingPunct="0">
                        <a:lnSpc>
                          <a:spcPct val="100000"/>
                        </a:lnSpc>
                        <a:spcAft>
                          <a:spcPts val="0"/>
                        </a:spcAft>
                      </a:pPr>
                      <a:r>
                        <a:rPr lang="ru-RU" sz="1600" spc="-5">
                          <a:effectLst/>
                        </a:rPr>
                        <a:t>профессио-</a:t>
                      </a:r>
                      <a:endParaRPr lang="ru-RU" sz="1600">
                        <a:effectLst/>
                      </a:endParaRPr>
                    </a:p>
                    <a:p>
                      <a:pPr marL="20320" indent="0" eaLnBrk="0" hangingPunct="0">
                        <a:lnSpc>
                          <a:spcPct val="100000"/>
                        </a:lnSpc>
                        <a:spcAft>
                          <a:spcPts val="0"/>
                        </a:spcAft>
                      </a:pPr>
                      <a:r>
                        <a:rPr lang="ru-RU" sz="1600" spc="-5">
                          <a:effectLst/>
                        </a:rPr>
                        <a:t>нальных</a:t>
                      </a:r>
                      <a:r>
                        <a:rPr lang="ru-RU" sz="1600" spc="-65">
                          <a:effectLst/>
                        </a:rPr>
                        <a:t> </a:t>
                      </a:r>
                      <a:r>
                        <a:rPr lang="ru-RU" sz="1600">
                          <a:effectLst/>
                        </a:rPr>
                        <a:t>сою-</a:t>
                      </a:r>
                    </a:p>
                    <a:p>
                      <a:pPr marL="20320" indent="0" eaLnBrk="0" hangingPunct="0">
                        <a:lnSpc>
                          <a:spcPct val="100000"/>
                        </a:lnSpc>
                        <a:spcAft>
                          <a:spcPts val="0"/>
                        </a:spcAft>
                      </a:pPr>
                      <a:r>
                        <a:rPr lang="ru-RU" sz="1600" spc="-5">
                          <a:effectLst/>
                        </a:rPr>
                        <a:t>зов.</a:t>
                      </a:r>
                      <a:r>
                        <a:rPr lang="ru-RU" sz="1600" spc="-55">
                          <a:effectLst/>
                        </a:rPr>
                        <a:t> </a:t>
                      </a:r>
                      <a:r>
                        <a:rPr lang="ru-RU" sz="1600">
                          <a:effectLst/>
                        </a:rPr>
                        <a:t>Формиро-</a:t>
                      </a:r>
                    </a:p>
                    <a:p>
                      <a:pPr marL="20320" indent="0" eaLnBrk="0" hangingPunct="0">
                        <a:lnSpc>
                          <a:spcPct val="100000"/>
                        </a:lnSpc>
                        <a:spcAft>
                          <a:spcPts val="0"/>
                        </a:spcAft>
                      </a:pPr>
                      <a:r>
                        <a:rPr lang="ru-RU" sz="1600" spc="-5">
                          <a:effectLst/>
                        </a:rPr>
                        <a:t>вание</a:t>
                      </a:r>
                      <a:r>
                        <a:rPr lang="ru-RU" sz="1600" spc="-50">
                          <a:effectLst/>
                        </a:rPr>
                        <a:t> </a:t>
                      </a:r>
                      <a:r>
                        <a:rPr lang="ru-RU" sz="1600">
                          <a:effectLst/>
                        </a:rPr>
                        <a:t>соци-</a:t>
                      </a:r>
                    </a:p>
                    <a:p>
                      <a:pPr marL="20320" indent="0" eaLnBrk="0" hangingPunct="0">
                        <a:lnSpc>
                          <a:spcPct val="100000"/>
                        </a:lnSpc>
                        <a:spcAft>
                          <a:spcPts val="0"/>
                        </a:spcAft>
                      </a:pPr>
                      <a:r>
                        <a:rPr lang="ru-RU" sz="1600" spc="-5">
                          <a:effectLst/>
                        </a:rPr>
                        <a:t>ального</a:t>
                      </a:r>
                      <a:r>
                        <a:rPr lang="ru-RU" sz="1600" spc="-50">
                          <a:effectLst/>
                        </a:rPr>
                        <a:t> </a:t>
                      </a:r>
                      <a:r>
                        <a:rPr lang="ru-RU" sz="1600">
                          <a:effectLst/>
                        </a:rPr>
                        <a:t>зако-</a:t>
                      </a:r>
                    </a:p>
                    <a:p>
                      <a:pPr marL="20320" indent="0" eaLnBrk="0" hangingPunct="0">
                        <a:lnSpc>
                          <a:spcPct val="100000"/>
                        </a:lnSpc>
                        <a:spcAft>
                          <a:spcPts val="0"/>
                        </a:spcAft>
                      </a:pPr>
                      <a:r>
                        <a:rPr lang="ru-RU" sz="1600" spc="-5">
                          <a:effectLst/>
                        </a:rPr>
                        <a:t>нодательства</a:t>
                      </a:r>
                      <a:endParaRPr lang="ru-RU" sz="1600">
                        <a:effectLst/>
                        <a:latin typeface="Times New Roman"/>
                        <a:ea typeface="Times New Roman"/>
                      </a:endParaRPr>
                    </a:p>
                  </a:txBody>
                  <a:tcPr marL="0" marR="0" marT="0" marB="0"/>
                </a:tc>
                <a:tc>
                  <a:txBody>
                    <a:bodyPr/>
                    <a:lstStyle/>
                    <a:p>
                      <a:pPr marL="19050" indent="0" eaLnBrk="0" hangingPunct="0">
                        <a:lnSpc>
                          <a:spcPct val="100000"/>
                        </a:lnSpc>
                        <a:spcAft>
                          <a:spcPts val="0"/>
                        </a:spcAft>
                      </a:pPr>
                      <a:r>
                        <a:rPr lang="ru-RU" sz="1600" spc="-5" dirty="0">
                          <a:effectLst/>
                        </a:rPr>
                        <a:t>Расширение</a:t>
                      </a:r>
                      <a:endParaRPr lang="ru-RU" sz="1600" dirty="0">
                        <a:effectLst/>
                      </a:endParaRPr>
                    </a:p>
                    <a:p>
                      <a:pPr marL="19050" indent="0" eaLnBrk="0" hangingPunct="0">
                        <a:lnSpc>
                          <a:spcPct val="100000"/>
                        </a:lnSpc>
                        <a:spcAft>
                          <a:spcPts val="0"/>
                        </a:spcAft>
                      </a:pPr>
                      <a:r>
                        <a:rPr lang="ru-RU" sz="1600" spc="-5" dirty="0">
                          <a:effectLst/>
                        </a:rPr>
                        <a:t>институтов</a:t>
                      </a:r>
                      <a:endParaRPr lang="ru-RU" sz="1600" dirty="0">
                        <a:effectLst/>
                      </a:endParaRPr>
                    </a:p>
                    <a:p>
                      <a:pPr marL="19050" indent="0" eaLnBrk="0" hangingPunct="0">
                        <a:lnSpc>
                          <a:spcPct val="100000"/>
                        </a:lnSpc>
                        <a:spcAft>
                          <a:spcPts val="0"/>
                        </a:spcAft>
                      </a:pPr>
                      <a:r>
                        <a:rPr lang="ru-RU" sz="1600" spc="-5" dirty="0" err="1">
                          <a:effectLst/>
                        </a:rPr>
                        <a:t>государствен</a:t>
                      </a:r>
                      <a:r>
                        <a:rPr lang="ru-RU" sz="1600" spc="-5" dirty="0">
                          <a:effectLst/>
                        </a:rPr>
                        <a:t>-</a:t>
                      </a:r>
                      <a:endParaRPr lang="ru-RU" sz="1600" dirty="0">
                        <a:effectLst/>
                      </a:endParaRPr>
                    </a:p>
                    <a:p>
                      <a:pPr marL="19050" indent="0" eaLnBrk="0" hangingPunct="0">
                        <a:lnSpc>
                          <a:spcPct val="100000"/>
                        </a:lnSpc>
                        <a:spcAft>
                          <a:spcPts val="0"/>
                        </a:spcAft>
                      </a:pPr>
                      <a:r>
                        <a:rPr lang="ru-RU" sz="1600" spc="-5" dirty="0" err="1">
                          <a:effectLst/>
                        </a:rPr>
                        <a:t>ного</a:t>
                      </a:r>
                      <a:r>
                        <a:rPr lang="ru-RU" sz="1600" spc="-50" dirty="0">
                          <a:effectLst/>
                        </a:rPr>
                        <a:t> </a:t>
                      </a:r>
                      <a:r>
                        <a:rPr lang="ru-RU" sz="1600" spc="-5" dirty="0" err="1">
                          <a:effectLst/>
                        </a:rPr>
                        <a:t>регули</a:t>
                      </a:r>
                      <a:r>
                        <a:rPr lang="ru-RU" sz="1600" spc="-5" dirty="0">
                          <a:effectLst/>
                        </a:rPr>
                        <a:t>-</a:t>
                      </a:r>
                      <a:endParaRPr lang="ru-RU" sz="1600" dirty="0">
                        <a:effectLst/>
                      </a:endParaRPr>
                    </a:p>
                    <a:p>
                      <a:pPr marL="19050" indent="0" eaLnBrk="0" hangingPunct="0">
                        <a:lnSpc>
                          <a:spcPct val="100000"/>
                        </a:lnSpc>
                        <a:spcAft>
                          <a:spcPts val="0"/>
                        </a:spcAft>
                      </a:pPr>
                      <a:r>
                        <a:rPr lang="ru-RU" sz="1600" spc="-5" dirty="0" err="1">
                          <a:effectLst/>
                        </a:rPr>
                        <a:t>рования</a:t>
                      </a:r>
                      <a:r>
                        <a:rPr lang="ru-RU" sz="1600" spc="-5" dirty="0">
                          <a:effectLst/>
                        </a:rPr>
                        <a:t>.</a:t>
                      </a:r>
                      <a:r>
                        <a:rPr lang="ru-RU" sz="1600" spc="-50" dirty="0">
                          <a:effectLst/>
                        </a:rPr>
                        <a:t> </a:t>
                      </a:r>
                      <a:r>
                        <a:rPr lang="ru-RU" sz="1600" dirty="0" err="1">
                          <a:effectLst/>
                        </a:rPr>
                        <a:t>Го</a:t>
                      </a:r>
                      <a:r>
                        <a:rPr lang="ru-RU" sz="1600" dirty="0">
                          <a:effectLst/>
                        </a:rPr>
                        <a:t>-</a:t>
                      </a:r>
                    </a:p>
                    <a:p>
                      <a:pPr marL="19050" indent="0" eaLnBrk="0" hangingPunct="0">
                        <a:lnSpc>
                          <a:spcPct val="100000"/>
                        </a:lnSpc>
                        <a:spcAft>
                          <a:spcPts val="0"/>
                        </a:spcAft>
                      </a:pPr>
                      <a:r>
                        <a:rPr lang="ru-RU" sz="1600" spc="-5" dirty="0" err="1">
                          <a:effectLst/>
                        </a:rPr>
                        <a:t>сударственная</a:t>
                      </a:r>
                      <a:endParaRPr lang="ru-RU" sz="1600" dirty="0">
                        <a:effectLst/>
                      </a:endParaRPr>
                    </a:p>
                    <a:p>
                      <a:pPr marL="19050" indent="0" eaLnBrk="0" hangingPunct="0">
                        <a:lnSpc>
                          <a:spcPct val="100000"/>
                        </a:lnSpc>
                        <a:spcAft>
                          <a:spcPts val="0"/>
                        </a:spcAft>
                      </a:pPr>
                      <a:r>
                        <a:rPr lang="ru-RU" sz="1600" spc="-5" dirty="0">
                          <a:effectLst/>
                        </a:rPr>
                        <a:t>собственность</a:t>
                      </a:r>
                      <a:endParaRPr lang="ru-RU" sz="1600" dirty="0">
                        <a:effectLst/>
                      </a:endParaRPr>
                    </a:p>
                    <a:p>
                      <a:pPr marL="19050" indent="0" eaLnBrk="0" hangingPunct="0">
                        <a:lnSpc>
                          <a:spcPct val="100000"/>
                        </a:lnSpc>
                        <a:spcAft>
                          <a:spcPts val="0"/>
                        </a:spcAft>
                      </a:pPr>
                      <a:r>
                        <a:rPr lang="ru-RU" sz="1600" spc="-5" dirty="0">
                          <a:effectLst/>
                        </a:rPr>
                        <a:t>на</a:t>
                      </a:r>
                      <a:r>
                        <a:rPr lang="ru-RU" sz="1600" spc="-55" dirty="0">
                          <a:effectLst/>
                        </a:rPr>
                        <a:t> </a:t>
                      </a:r>
                      <a:r>
                        <a:rPr lang="ru-RU" sz="1600" dirty="0">
                          <a:effectLst/>
                        </a:rPr>
                        <a:t>естествен-</a:t>
                      </a:r>
                    </a:p>
                    <a:p>
                      <a:pPr marL="19050" indent="0" eaLnBrk="0" hangingPunct="0">
                        <a:lnSpc>
                          <a:spcPct val="100000"/>
                        </a:lnSpc>
                        <a:spcAft>
                          <a:spcPts val="0"/>
                        </a:spcAft>
                      </a:pPr>
                      <a:r>
                        <a:rPr lang="ru-RU" sz="1600" spc="-5" dirty="0" err="1">
                          <a:effectLst/>
                        </a:rPr>
                        <a:t>ные</a:t>
                      </a:r>
                      <a:r>
                        <a:rPr lang="ru-RU" sz="1600" spc="-55" dirty="0">
                          <a:effectLst/>
                        </a:rPr>
                        <a:t> </a:t>
                      </a:r>
                      <a:r>
                        <a:rPr lang="ru-RU" sz="1600" dirty="0" err="1">
                          <a:effectLst/>
                        </a:rPr>
                        <a:t>монопо</a:t>
                      </a:r>
                      <a:r>
                        <a:rPr lang="ru-RU" sz="1600" dirty="0">
                          <a:effectLst/>
                        </a:rPr>
                        <a:t>-</a:t>
                      </a:r>
                    </a:p>
                    <a:p>
                      <a:pPr marL="19050" indent="0" eaLnBrk="0" hangingPunct="0">
                        <a:lnSpc>
                          <a:spcPct val="100000"/>
                        </a:lnSpc>
                        <a:spcAft>
                          <a:spcPts val="0"/>
                        </a:spcAft>
                      </a:pPr>
                      <a:r>
                        <a:rPr lang="ru-RU" sz="1600" spc="-5" dirty="0" err="1">
                          <a:effectLst/>
                        </a:rPr>
                        <a:t>лии</a:t>
                      </a:r>
                      <a:r>
                        <a:rPr lang="ru-RU" sz="1600" spc="-5" dirty="0">
                          <a:effectLst/>
                        </a:rPr>
                        <a:t>,</a:t>
                      </a:r>
                      <a:r>
                        <a:rPr lang="ru-RU" sz="1600" spc="-55" dirty="0">
                          <a:effectLst/>
                        </a:rPr>
                        <a:t> </a:t>
                      </a:r>
                      <a:r>
                        <a:rPr lang="ru-RU" sz="1600" spc="-5" dirty="0">
                          <a:effectLst/>
                        </a:rPr>
                        <a:t>основные</a:t>
                      </a:r>
                      <a:endParaRPr lang="ru-RU" sz="1600" dirty="0">
                        <a:effectLst/>
                      </a:endParaRPr>
                    </a:p>
                    <a:p>
                      <a:pPr marL="19050" indent="0" eaLnBrk="0" hangingPunct="0">
                        <a:lnSpc>
                          <a:spcPct val="100000"/>
                        </a:lnSpc>
                        <a:spcAft>
                          <a:spcPts val="0"/>
                        </a:spcAft>
                      </a:pPr>
                      <a:r>
                        <a:rPr lang="ru-RU" sz="1600" spc="-5" dirty="0">
                          <a:effectLst/>
                        </a:rPr>
                        <a:t>виды</a:t>
                      </a:r>
                      <a:r>
                        <a:rPr lang="ru-RU" sz="1600" spc="-40" dirty="0">
                          <a:effectLst/>
                        </a:rPr>
                        <a:t> </a:t>
                      </a:r>
                      <a:r>
                        <a:rPr lang="ru-RU" sz="1600" dirty="0">
                          <a:effectLst/>
                        </a:rPr>
                        <a:t>инфра-</a:t>
                      </a:r>
                    </a:p>
                    <a:p>
                      <a:pPr marL="19050" indent="0" eaLnBrk="0" hangingPunct="0">
                        <a:lnSpc>
                          <a:spcPct val="100000"/>
                        </a:lnSpc>
                        <a:spcAft>
                          <a:spcPts val="0"/>
                        </a:spcAft>
                      </a:pPr>
                      <a:r>
                        <a:rPr lang="ru-RU" sz="1600" spc="-5" dirty="0">
                          <a:effectLst/>
                        </a:rPr>
                        <a:t>структуры,</a:t>
                      </a:r>
                      <a:r>
                        <a:rPr lang="ru-RU" sz="1600" spc="-50" dirty="0">
                          <a:effectLst/>
                        </a:rPr>
                        <a:t> </a:t>
                      </a:r>
                      <a:r>
                        <a:rPr lang="ru-RU" sz="1600" dirty="0">
                          <a:effectLst/>
                        </a:rPr>
                        <a:t>в</a:t>
                      </a:r>
                    </a:p>
                    <a:p>
                      <a:pPr marL="19050" indent="0" eaLnBrk="0" hangingPunct="0">
                        <a:lnSpc>
                          <a:spcPct val="100000"/>
                        </a:lnSpc>
                        <a:spcAft>
                          <a:spcPts val="0"/>
                        </a:spcAft>
                      </a:pPr>
                      <a:r>
                        <a:rPr lang="ru-RU" sz="1600" dirty="0">
                          <a:effectLst/>
                        </a:rPr>
                        <a:t>том</a:t>
                      </a:r>
                      <a:r>
                        <a:rPr lang="ru-RU" sz="1600" spc="-20" dirty="0">
                          <a:effectLst/>
                        </a:rPr>
                        <a:t> </a:t>
                      </a:r>
                      <a:r>
                        <a:rPr lang="ru-RU" sz="1600" spc="-5" dirty="0">
                          <a:effectLst/>
                        </a:rPr>
                        <a:t>числе</a:t>
                      </a:r>
                      <a:r>
                        <a:rPr lang="ru-RU" sz="1600" spc="-15" dirty="0">
                          <a:effectLst/>
                        </a:rPr>
                        <a:t> </a:t>
                      </a:r>
                      <a:r>
                        <a:rPr lang="ru-RU" sz="1600" dirty="0">
                          <a:effectLst/>
                        </a:rPr>
                        <a:t>-</a:t>
                      </a:r>
                    </a:p>
                    <a:p>
                      <a:pPr marL="19050" indent="0" eaLnBrk="0" hangingPunct="0">
                        <a:lnSpc>
                          <a:spcPct val="100000"/>
                        </a:lnSpc>
                        <a:spcAft>
                          <a:spcPts val="0"/>
                        </a:spcAft>
                      </a:pPr>
                      <a:r>
                        <a:rPr lang="ru-RU" sz="1600" dirty="0">
                          <a:effectLst/>
                        </a:rPr>
                        <a:t>социальной</a:t>
                      </a:r>
                      <a:endParaRPr lang="ru-RU" sz="1600" dirty="0">
                        <a:effectLst/>
                        <a:latin typeface="Times New Roman"/>
                        <a:ea typeface="Times New Roman"/>
                      </a:endParaRPr>
                    </a:p>
                  </a:txBody>
                  <a:tcPr marL="0" marR="0" marT="0" marB="0"/>
                </a:tc>
                <a:tc>
                  <a:txBody>
                    <a:bodyPr/>
                    <a:lstStyle/>
                    <a:p>
                      <a:pPr marL="20320" indent="0" eaLnBrk="0" hangingPunct="0">
                        <a:lnSpc>
                          <a:spcPct val="100000"/>
                        </a:lnSpc>
                        <a:spcAft>
                          <a:spcPts val="0"/>
                        </a:spcAft>
                      </a:pPr>
                      <a:r>
                        <a:rPr lang="ru-RU" sz="1600" spc="-5" dirty="0">
                          <a:effectLst/>
                        </a:rPr>
                        <a:t>Развитие</a:t>
                      </a:r>
                      <a:r>
                        <a:rPr lang="ru-RU" sz="1600" spc="-55" dirty="0">
                          <a:effectLst/>
                        </a:rPr>
                        <a:t> </a:t>
                      </a:r>
                      <a:r>
                        <a:rPr lang="ru-RU" sz="1600" dirty="0" err="1">
                          <a:effectLst/>
                        </a:rPr>
                        <a:t>госу</a:t>
                      </a:r>
                      <a:r>
                        <a:rPr lang="ru-RU" sz="1600" dirty="0">
                          <a:effectLst/>
                        </a:rPr>
                        <a:t>-</a:t>
                      </a:r>
                    </a:p>
                    <a:p>
                      <a:pPr marL="20320" indent="0" eaLnBrk="0" hangingPunct="0">
                        <a:lnSpc>
                          <a:spcPct val="100000"/>
                        </a:lnSpc>
                        <a:spcAft>
                          <a:spcPts val="0"/>
                        </a:spcAft>
                      </a:pPr>
                      <a:r>
                        <a:rPr lang="ru-RU" sz="1600" spc="-5" dirty="0">
                          <a:effectLst/>
                        </a:rPr>
                        <a:t>дарственных</a:t>
                      </a:r>
                      <a:endParaRPr lang="ru-RU" sz="1600" dirty="0">
                        <a:effectLst/>
                      </a:endParaRPr>
                    </a:p>
                    <a:p>
                      <a:pPr marL="20320" indent="0" eaLnBrk="0" hangingPunct="0">
                        <a:lnSpc>
                          <a:spcPct val="100000"/>
                        </a:lnSpc>
                        <a:spcAft>
                          <a:spcPts val="0"/>
                        </a:spcAft>
                      </a:pPr>
                      <a:r>
                        <a:rPr lang="ru-RU" sz="1600" spc="-5" dirty="0">
                          <a:effectLst/>
                        </a:rPr>
                        <a:t>институтов</a:t>
                      </a:r>
                      <a:endParaRPr lang="ru-RU" sz="1600" dirty="0">
                        <a:effectLst/>
                      </a:endParaRPr>
                    </a:p>
                    <a:p>
                      <a:pPr marL="20320" indent="0" eaLnBrk="0" hangingPunct="0">
                        <a:lnSpc>
                          <a:spcPct val="100000"/>
                        </a:lnSpc>
                        <a:spcAft>
                          <a:spcPts val="0"/>
                        </a:spcAft>
                      </a:pPr>
                      <a:r>
                        <a:rPr lang="ru-RU" sz="1600" spc="-5" dirty="0">
                          <a:effectLst/>
                        </a:rPr>
                        <a:t>социального</a:t>
                      </a:r>
                      <a:endParaRPr lang="ru-RU" sz="1600" dirty="0">
                        <a:effectLst/>
                      </a:endParaRPr>
                    </a:p>
                    <a:p>
                      <a:pPr marL="20320" indent="0" eaLnBrk="0" hangingPunct="0">
                        <a:lnSpc>
                          <a:spcPct val="100000"/>
                        </a:lnSpc>
                        <a:spcAft>
                          <a:spcPts val="0"/>
                        </a:spcAft>
                      </a:pPr>
                      <a:r>
                        <a:rPr lang="ru-RU" sz="1600" spc="-5" dirty="0">
                          <a:effectLst/>
                        </a:rPr>
                        <a:t>обеспечения,</a:t>
                      </a:r>
                      <a:endParaRPr lang="ru-RU" sz="1600" dirty="0">
                        <a:effectLst/>
                      </a:endParaRPr>
                    </a:p>
                    <a:p>
                      <a:pPr marL="20320" indent="0" eaLnBrk="0" hangingPunct="0">
                        <a:lnSpc>
                          <a:spcPct val="100000"/>
                        </a:lnSpc>
                        <a:spcAft>
                          <a:spcPts val="0"/>
                        </a:spcAft>
                      </a:pPr>
                      <a:r>
                        <a:rPr lang="ru-RU" sz="1600" dirty="0">
                          <a:effectLst/>
                        </a:rPr>
                        <a:t>военно-</a:t>
                      </a:r>
                    </a:p>
                    <a:p>
                      <a:pPr marL="20320" indent="0" eaLnBrk="0" hangingPunct="0">
                        <a:lnSpc>
                          <a:spcPct val="100000"/>
                        </a:lnSpc>
                        <a:spcAft>
                          <a:spcPts val="0"/>
                        </a:spcAft>
                      </a:pPr>
                      <a:r>
                        <a:rPr lang="ru-RU" sz="1600" spc="-5" dirty="0">
                          <a:effectLst/>
                        </a:rPr>
                        <a:t>промышленный</a:t>
                      </a:r>
                      <a:endParaRPr lang="ru-RU" sz="1600" dirty="0">
                        <a:effectLst/>
                      </a:endParaRPr>
                    </a:p>
                    <a:p>
                      <a:pPr marL="20320" indent="0" eaLnBrk="0" hangingPunct="0">
                        <a:lnSpc>
                          <a:spcPct val="100000"/>
                        </a:lnSpc>
                        <a:spcAft>
                          <a:spcPts val="0"/>
                        </a:spcAft>
                      </a:pPr>
                      <a:r>
                        <a:rPr lang="ru-RU" sz="1600" dirty="0">
                          <a:effectLst/>
                        </a:rPr>
                        <a:t>комплекс.</a:t>
                      </a:r>
                    </a:p>
                    <a:p>
                      <a:pPr marL="20320" indent="0" eaLnBrk="0" hangingPunct="0">
                        <a:lnSpc>
                          <a:spcPct val="100000"/>
                        </a:lnSpc>
                        <a:spcAft>
                          <a:spcPts val="0"/>
                        </a:spcAft>
                      </a:pPr>
                      <a:r>
                        <a:rPr lang="ru-RU" sz="1600" spc="-5" dirty="0">
                          <a:effectLst/>
                        </a:rPr>
                        <a:t>Кейнсианское</a:t>
                      </a:r>
                      <a:endParaRPr lang="ru-RU" sz="1600" dirty="0">
                        <a:effectLst/>
                      </a:endParaRPr>
                    </a:p>
                    <a:p>
                      <a:pPr marL="20320" indent="0" eaLnBrk="0" hangingPunct="0">
                        <a:lnSpc>
                          <a:spcPct val="100000"/>
                        </a:lnSpc>
                        <a:spcAft>
                          <a:spcPts val="0"/>
                        </a:spcAft>
                      </a:pPr>
                      <a:r>
                        <a:rPr lang="ru-RU" sz="1600" spc="-5" dirty="0" err="1">
                          <a:effectLst/>
                        </a:rPr>
                        <a:t>государствен</a:t>
                      </a:r>
                      <a:r>
                        <a:rPr lang="ru-RU" sz="1600" spc="-5" dirty="0">
                          <a:effectLst/>
                        </a:rPr>
                        <a:t>-</a:t>
                      </a:r>
                      <a:endParaRPr lang="ru-RU" sz="1600" dirty="0">
                        <a:effectLst/>
                      </a:endParaRPr>
                    </a:p>
                    <a:p>
                      <a:pPr marL="20320" indent="0" eaLnBrk="0" hangingPunct="0">
                        <a:lnSpc>
                          <a:spcPct val="100000"/>
                        </a:lnSpc>
                        <a:spcAft>
                          <a:spcPts val="0"/>
                        </a:spcAft>
                      </a:pPr>
                      <a:r>
                        <a:rPr lang="ru-RU" sz="1600" dirty="0" err="1">
                          <a:effectLst/>
                        </a:rPr>
                        <a:t>ное</a:t>
                      </a:r>
                      <a:r>
                        <a:rPr lang="ru-RU" sz="1600" spc="-60" dirty="0">
                          <a:effectLst/>
                        </a:rPr>
                        <a:t> </a:t>
                      </a:r>
                      <a:r>
                        <a:rPr lang="ru-RU" sz="1600" dirty="0" err="1">
                          <a:effectLst/>
                        </a:rPr>
                        <a:t>регулиро</a:t>
                      </a:r>
                      <a:r>
                        <a:rPr lang="ru-RU" sz="1600" dirty="0">
                          <a:effectLst/>
                        </a:rPr>
                        <a:t>-</a:t>
                      </a:r>
                    </a:p>
                    <a:p>
                      <a:pPr marL="20320" indent="0" eaLnBrk="0" hangingPunct="0">
                        <a:lnSpc>
                          <a:spcPct val="100000"/>
                        </a:lnSpc>
                        <a:spcAft>
                          <a:spcPts val="0"/>
                        </a:spcAft>
                      </a:pPr>
                      <a:r>
                        <a:rPr lang="ru-RU" sz="1600" spc="-5" dirty="0" err="1">
                          <a:effectLst/>
                        </a:rPr>
                        <a:t>вание</a:t>
                      </a:r>
                      <a:r>
                        <a:rPr lang="ru-RU" sz="1600" spc="-65" dirty="0">
                          <a:effectLst/>
                        </a:rPr>
                        <a:t> </a:t>
                      </a:r>
                      <a:r>
                        <a:rPr lang="ru-RU" sz="1600" dirty="0" err="1">
                          <a:effectLst/>
                        </a:rPr>
                        <a:t>экономи</a:t>
                      </a:r>
                      <a:r>
                        <a:rPr lang="ru-RU" sz="1600" dirty="0">
                          <a:effectLst/>
                        </a:rPr>
                        <a:t>-</a:t>
                      </a:r>
                    </a:p>
                    <a:p>
                      <a:pPr marL="20320" indent="0" eaLnBrk="0" hangingPunct="0">
                        <a:lnSpc>
                          <a:spcPct val="100000"/>
                        </a:lnSpc>
                        <a:spcAft>
                          <a:spcPts val="0"/>
                        </a:spcAft>
                      </a:pPr>
                      <a:r>
                        <a:rPr lang="ru-RU" sz="1600" spc="-5" dirty="0" err="1">
                          <a:effectLst/>
                        </a:rPr>
                        <a:t>ки</a:t>
                      </a:r>
                      <a:endParaRPr lang="ru-RU" sz="1600" dirty="0">
                        <a:effectLst/>
                        <a:latin typeface="Times New Roman"/>
                        <a:ea typeface="Times New Roman"/>
                      </a:endParaRPr>
                    </a:p>
                  </a:txBody>
                  <a:tcPr marL="0" marR="0" marT="0" marB="0"/>
                </a:tc>
                <a:tc>
                  <a:txBody>
                    <a:bodyPr/>
                    <a:lstStyle/>
                    <a:p>
                      <a:pPr marL="19050" indent="0" eaLnBrk="0" hangingPunct="0">
                        <a:lnSpc>
                          <a:spcPct val="100000"/>
                        </a:lnSpc>
                        <a:spcAft>
                          <a:spcPts val="0"/>
                        </a:spcAft>
                      </a:pPr>
                      <a:r>
                        <a:rPr lang="ru-RU" sz="1600" dirty="0" err="1">
                          <a:effectLst/>
                        </a:rPr>
                        <a:t>Государст</a:t>
                      </a:r>
                      <a:r>
                        <a:rPr lang="ru-RU" sz="1600" dirty="0">
                          <a:effectLst/>
                        </a:rPr>
                        <a:t>-</a:t>
                      </a:r>
                    </a:p>
                    <a:p>
                      <a:pPr marL="19050" indent="0" eaLnBrk="0" hangingPunct="0">
                        <a:lnSpc>
                          <a:spcPct val="100000"/>
                        </a:lnSpc>
                        <a:spcAft>
                          <a:spcPts val="0"/>
                        </a:spcAft>
                      </a:pPr>
                      <a:r>
                        <a:rPr lang="ru-RU" sz="1600" spc="-5" dirty="0">
                          <a:effectLst/>
                        </a:rPr>
                        <a:t>венное</a:t>
                      </a:r>
                      <a:r>
                        <a:rPr lang="ru-RU" sz="1600" spc="-50" dirty="0">
                          <a:effectLst/>
                        </a:rPr>
                        <a:t> </a:t>
                      </a:r>
                      <a:r>
                        <a:rPr lang="ru-RU" sz="1600" spc="-5" dirty="0" err="1">
                          <a:effectLst/>
                        </a:rPr>
                        <a:t>регу</a:t>
                      </a:r>
                      <a:r>
                        <a:rPr lang="ru-RU" sz="1600" spc="-5" dirty="0">
                          <a:effectLst/>
                        </a:rPr>
                        <a:t>-</a:t>
                      </a:r>
                      <a:endParaRPr lang="ru-RU" sz="1600" dirty="0">
                        <a:effectLst/>
                      </a:endParaRPr>
                    </a:p>
                    <a:p>
                      <a:pPr marL="19050" indent="0" eaLnBrk="0" hangingPunct="0">
                        <a:lnSpc>
                          <a:spcPct val="100000"/>
                        </a:lnSpc>
                        <a:spcAft>
                          <a:spcPts val="0"/>
                        </a:spcAft>
                      </a:pPr>
                      <a:r>
                        <a:rPr lang="ru-RU" sz="1600" spc="-5" dirty="0" err="1">
                          <a:effectLst/>
                        </a:rPr>
                        <a:t>лирование</a:t>
                      </a:r>
                      <a:endParaRPr lang="ru-RU" sz="1600" dirty="0">
                        <a:effectLst/>
                      </a:endParaRPr>
                    </a:p>
                    <a:p>
                      <a:pPr marL="19050" indent="0" eaLnBrk="0" hangingPunct="0">
                        <a:lnSpc>
                          <a:spcPct val="100000"/>
                        </a:lnSpc>
                        <a:spcAft>
                          <a:spcPts val="0"/>
                        </a:spcAft>
                      </a:pPr>
                      <a:r>
                        <a:rPr lang="ru-RU" sz="1600" spc="-5" dirty="0" err="1">
                          <a:effectLst/>
                        </a:rPr>
                        <a:t>стратегиче</a:t>
                      </a:r>
                      <a:r>
                        <a:rPr lang="ru-RU" sz="1600" spc="-5" dirty="0">
                          <a:effectLst/>
                        </a:rPr>
                        <a:t>-</a:t>
                      </a:r>
                      <a:endParaRPr lang="ru-RU" sz="1600" dirty="0">
                        <a:effectLst/>
                      </a:endParaRPr>
                    </a:p>
                    <a:p>
                      <a:pPr marL="19050" indent="0" eaLnBrk="0" hangingPunct="0">
                        <a:lnSpc>
                          <a:spcPct val="100000"/>
                        </a:lnSpc>
                        <a:spcAft>
                          <a:spcPts val="0"/>
                        </a:spcAft>
                      </a:pPr>
                      <a:r>
                        <a:rPr lang="ru-RU" sz="1600" dirty="0" err="1">
                          <a:effectLst/>
                        </a:rPr>
                        <a:t>ских</a:t>
                      </a:r>
                      <a:r>
                        <a:rPr lang="ru-RU" sz="1600" spc="-50" dirty="0">
                          <a:effectLst/>
                        </a:rPr>
                        <a:t> </a:t>
                      </a:r>
                      <a:r>
                        <a:rPr lang="ru-RU" sz="1600" spc="-5" dirty="0">
                          <a:effectLst/>
                        </a:rPr>
                        <a:t>видов</a:t>
                      </a:r>
                      <a:endParaRPr lang="ru-RU" sz="1600" dirty="0">
                        <a:effectLst/>
                      </a:endParaRPr>
                    </a:p>
                    <a:p>
                      <a:pPr marL="19050" indent="0" eaLnBrk="0" hangingPunct="0">
                        <a:lnSpc>
                          <a:spcPct val="100000"/>
                        </a:lnSpc>
                        <a:spcAft>
                          <a:spcPts val="0"/>
                        </a:spcAft>
                      </a:pPr>
                      <a:r>
                        <a:rPr lang="ru-RU" sz="1600" dirty="0" err="1">
                          <a:effectLst/>
                        </a:rPr>
                        <a:t>информаци</a:t>
                      </a:r>
                      <a:r>
                        <a:rPr lang="ru-RU" sz="1600" dirty="0">
                          <a:effectLst/>
                        </a:rPr>
                        <a:t>-</a:t>
                      </a:r>
                    </a:p>
                    <a:p>
                      <a:pPr marL="19050" indent="0" eaLnBrk="0" hangingPunct="0">
                        <a:lnSpc>
                          <a:spcPct val="100000"/>
                        </a:lnSpc>
                        <a:spcAft>
                          <a:spcPts val="0"/>
                        </a:spcAft>
                      </a:pPr>
                      <a:r>
                        <a:rPr lang="ru-RU" sz="1600" dirty="0" err="1">
                          <a:effectLst/>
                        </a:rPr>
                        <a:t>онной</a:t>
                      </a:r>
                      <a:r>
                        <a:rPr lang="ru-RU" sz="1600" spc="-20" dirty="0">
                          <a:effectLst/>
                        </a:rPr>
                        <a:t> </a:t>
                      </a:r>
                      <a:r>
                        <a:rPr lang="ru-RU" sz="1600" dirty="0">
                          <a:effectLst/>
                        </a:rPr>
                        <a:t>и</a:t>
                      </a:r>
                      <a:r>
                        <a:rPr lang="ru-RU" sz="1600" spc="-30" dirty="0">
                          <a:effectLst/>
                        </a:rPr>
                        <a:t> </a:t>
                      </a:r>
                      <a:r>
                        <a:rPr lang="ru-RU" sz="1600" dirty="0">
                          <a:effectLst/>
                        </a:rPr>
                        <a:t>ком-</a:t>
                      </a:r>
                    </a:p>
                    <a:p>
                      <a:pPr marL="19050" indent="0" eaLnBrk="0" hangingPunct="0">
                        <a:lnSpc>
                          <a:spcPct val="100000"/>
                        </a:lnSpc>
                        <a:spcAft>
                          <a:spcPts val="0"/>
                        </a:spcAft>
                      </a:pPr>
                      <a:r>
                        <a:rPr lang="ru-RU" sz="1600" spc="-5" dirty="0" err="1">
                          <a:effectLst/>
                        </a:rPr>
                        <a:t>муникацион</a:t>
                      </a:r>
                      <a:r>
                        <a:rPr lang="ru-RU" sz="1600" spc="-5" dirty="0">
                          <a:effectLst/>
                        </a:rPr>
                        <a:t>-</a:t>
                      </a:r>
                      <a:endParaRPr lang="ru-RU" sz="1600" dirty="0">
                        <a:effectLst/>
                      </a:endParaRPr>
                    </a:p>
                    <a:p>
                      <a:pPr marL="19050" indent="0" eaLnBrk="0" hangingPunct="0">
                        <a:lnSpc>
                          <a:spcPct val="100000"/>
                        </a:lnSpc>
                        <a:spcAft>
                          <a:spcPts val="0"/>
                        </a:spcAft>
                      </a:pPr>
                      <a:r>
                        <a:rPr lang="ru-RU" sz="1600" dirty="0">
                          <a:effectLst/>
                        </a:rPr>
                        <a:t>ной</a:t>
                      </a:r>
                      <a:r>
                        <a:rPr lang="ru-RU" sz="1600" spc="-55" dirty="0">
                          <a:effectLst/>
                        </a:rPr>
                        <a:t> </a:t>
                      </a:r>
                      <a:r>
                        <a:rPr lang="ru-RU" sz="1600" dirty="0">
                          <a:effectLst/>
                        </a:rPr>
                        <a:t>инфра-</a:t>
                      </a:r>
                    </a:p>
                    <a:p>
                      <a:pPr marL="19050" indent="0" eaLnBrk="0" hangingPunct="0">
                        <a:lnSpc>
                          <a:spcPct val="100000"/>
                        </a:lnSpc>
                        <a:spcAft>
                          <a:spcPts val="0"/>
                        </a:spcAft>
                      </a:pPr>
                      <a:r>
                        <a:rPr lang="ru-RU" sz="1600" spc="-5" dirty="0">
                          <a:effectLst/>
                        </a:rPr>
                        <a:t>структур,</a:t>
                      </a:r>
                      <a:endParaRPr lang="ru-RU" sz="1600" dirty="0">
                        <a:effectLst/>
                      </a:endParaRPr>
                    </a:p>
                    <a:p>
                      <a:pPr marL="19050" indent="0" eaLnBrk="0" hangingPunct="0">
                        <a:lnSpc>
                          <a:spcPct val="100000"/>
                        </a:lnSpc>
                        <a:spcAft>
                          <a:spcPts val="0"/>
                        </a:spcAft>
                      </a:pPr>
                      <a:r>
                        <a:rPr lang="ru-RU" sz="1600" dirty="0" err="1">
                          <a:effectLst/>
                        </a:rPr>
                        <a:t>либерализа</a:t>
                      </a:r>
                      <a:r>
                        <a:rPr lang="ru-RU" sz="1600" dirty="0">
                          <a:effectLst/>
                        </a:rPr>
                        <a:t>-</a:t>
                      </a:r>
                    </a:p>
                    <a:p>
                      <a:pPr marL="19050" indent="0" eaLnBrk="0" hangingPunct="0">
                        <a:lnSpc>
                          <a:spcPct val="100000"/>
                        </a:lnSpc>
                        <a:spcAft>
                          <a:spcPts val="0"/>
                        </a:spcAft>
                      </a:pPr>
                      <a:r>
                        <a:rPr lang="ru-RU" sz="1600" dirty="0" err="1">
                          <a:effectLst/>
                        </a:rPr>
                        <a:t>ция</a:t>
                      </a:r>
                      <a:r>
                        <a:rPr lang="ru-RU" sz="1600" spc="-50" dirty="0">
                          <a:effectLst/>
                        </a:rPr>
                        <a:t> </a:t>
                      </a:r>
                      <a:r>
                        <a:rPr lang="ru-RU" sz="1600" dirty="0" err="1">
                          <a:effectLst/>
                        </a:rPr>
                        <a:t>регули</a:t>
                      </a:r>
                      <a:r>
                        <a:rPr lang="ru-RU" sz="1600" dirty="0">
                          <a:effectLst/>
                        </a:rPr>
                        <a:t>-</a:t>
                      </a:r>
                    </a:p>
                    <a:p>
                      <a:pPr marL="19050" indent="0" eaLnBrk="0" hangingPunct="0">
                        <a:lnSpc>
                          <a:spcPct val="100000"/>
                        </a:lnSpc>
                        <a:spcAft>
                          <a:spcPts val="0"/>
                        </a:spcAft>
                      </a:pPr>
                      <a:r>
                        <a:rPr lang="ru-RU" sz="1600" spc="5" dirty="0" err="1">
                          <a:effectLst/>
                        </a:rPr>
                        <a:t>ро</a:t>
                      </a:r>
                      <a:r>
                        <a:rPr lang="ru-RU" sz="1600" spc="-5" dirty="0" err="1">
                          <a:effectLst/>
                        </a:rPr>
                        <a:t>в</a:t>
                      </a:r>
                      <a:r>
                        <a:rPr lang="ru-RU" sz="1600" spc="5" dirty="0" err="1">
                          <a:effectLst/>
                        </a:rPr>
                        <a:t>а</a:t>
                      </a:r>
                      <a:r>
                        <a:rPr lang="ru-RU" sz="1600" spc="-5" dirty="0" err="1">
                          <a:effectLst/>
                        </a:rPr>
                        <a:t>ни</a:t>
                      </a:r>
                      <a:r>
                        <a:rPr lang="ru-RU" sz="1600" dirty="0" err="1">
                          <a:effectLst/>
                        </a:rPr>
                        <a:t>и</a:t>
                      </a:r>
                      <a:r>
                        <a:rPr lang="ru-RU" sz="1600" spc="-60" dirty="0">
                          <a:effectLst/>
                        </a:rPr>
                        <a:t> </a:t>
                      </a:r>
                      <a:r>
                        <a:rPr lang="ru-RU" sz="1600" spc="10" dirty="0">
                          <a:effectLst/>
                        </a:rPr>
                        <a:t>ф</a:t>
                      </a:r>
                      <a:r>
                        <a:rPr lang="ru-RU" sz="1600" spc="5" dirty="0">
                          <a:effectLst/>
                        </a:rPr>
                        <a:t>и</a:t>
                      </a:r>
                      <a:r>
                        <a:rPr lang="ru-RU" sz="1600" dirty="0">
                          <a:effectLst/>
                        </a:rPr>
                        <a:t>-</a:t>
                      </a:r>
                    </a:p>
                    <a:p>
                      <a:pPr marL="19050" indent="0" eaLnBrk="0" hangingPunct="0">
                        <a:lnSpc>
                          <a:spcPct val="100000"/>
                        </a:lnSpc>
                        <a:spcAft>
                          <a:spcPts val="0"/>
                        </a:spcAft>
                      </a:pPr>
                      <a:r>
                        <a:rPr lang="ru-RU" sz="1600" dirty="0" err="1">
                          <a:effectLst/>
                        </a:rPr>
                        <a:t>нансовых</a:t>
                      </a:r>
                      <a:endParaRPr lang="ru-RU" sz="1600" dirty="0">
                        <a:effectLst/>
                      </a:endParaRPr>
                    </a:p>
                    <a:p>
                      <a:pPr marL="19050" indent="0" eaLnBrk="0" hangingPunct="0">
                        <a:lnSpc>
                          <a:spcPct val="100000"/>
                        </a:lnSpc>
                        <a:spcAft>
                          <a:spcPts val="0"/>
                        </a:spcAft>
                      </a:pPr>
                      <a:r>
                        <a:rPr lang="ru-RU" sz="1600" spc="-5" dirty="0">
                          <a:effectLst/>
                        </a:rPr>
                        <a:t>институтов</a:t>
                      </a:r>
                      <a:r>
                        <a:rPr lang="ru-RU" sz="1600" spc="-60" dirty="0">
                          <a:effectLst/>
                        </a:rPr>
                        <a:t> </a:t>
                      </a:r>
                      <a:r>
                        <a:rPr lang="ru-RU" sz="1600" dirty="0">
                          <a:effectLst/>
                        </a:rPr>
                        <a:t>и</a:t>
                      </a:r>
                    </a:p>
                    <a:p>
                      <a:pPr marL="19050" indent="0" eaLnBrk="0" hangingPunct="0">
                        <a:lnSpc>
                          <a:spcPct val="100000"/>
                        </a:lnSpc>
                        <a:spcAft>
                          <a:spcPts val="0"/>
                        </a:spcAft>
                      </a:pPr>
                      <a:r>
                        <a:rPr lang="ru-RU" sz="1600" dirty="0">
                          <a:effectLst/>
                        </a:rPr>
                        <a:t>рынков</a:t>
                      </a:r>
                      <a:r>
                        <a:rPr lang="ru-RU" sz="1600" spc="-60" dirty="0">
                          <a:effectLst/>
                        </a:rPr>
                        <a:t> </a:t>
                      </a:r>
                      <a:r>
                        <a:rPr lang="ru-RU" sz="1600" dirty="0" err="1">
                          <a:effectLst/>
                        </a:rPr>
                        <a:t>капи</a:t>
                      </a:r>
                      <a:r>
                        <a:rPr lang="ru-RU" sz="1600" dirty="0">
                          <a:effectLst/>
                        </a:rPr>
                        <a:t>-</a:t>
                      </a:r>
                    </a:p>
                    <a:p>
                      <a:pPr marL="19050" indent="0" eaLnBrk="0" hangingPunct="0">
                        <a:lnSpc>
                          <a:spcPct val="100000"/>
                        </a:lnSpc>
                        <a:spcAft>
                          <a:spcPts val="0"/>
                        </a:spcAft>
                      </a:pPr>
                      <a:r>
                        <a:rPr lang="ru-RU" sz="1600" spc="-5" dirty="0">
                          <a:effectLst/>
                        </a:rPr>
                        <a:t>тала</a:t>
                      </a:r>
                      <a:endParaRPr lang="ru-RU" sz="1600" dirty="0">
                        <a:effectLst/>
                        <a:latin typeface="Times New Roman"/>
                        <a:ea typeface="Times New Roman"/>
                      </a:endParaRPr>
                    </a:p>
                  </a:txBody>
                  <a:tcPr marL="0" marR="0" marT="0" marB="0"/>
                </a:tc>
                <a:tc>
                  <a:txBody>
                    <a:bodyPr/>
                    <a:lstStyle/>
                    <a:p>
                      <a:pPr marL="19050" indent="0" eaLnBrk="0" hangingPunct="0">
                        <a:lnSpc>
                          <a:spcPct val="100000"/>
                        </a:lnSpc>
                        <a:spcAft>
                          <a:spcPts val="0"/>
                        </a:spcAft>
                      </a:pPr>
                      <a:r>
                        <a:rPr lang="ru-RU" sz="1600" dirty="0" err="1">
                          <a:effectLst/>
                        </a:rPr>
                        <a:t>Стратегиче</a:t>
                      </a:r>
                      <a:r>
                        <a:rPr lang="ru-RU" sz="1600" dirty="0">
                          <a:effectLst/>
                        </a:rPr>
                        <a:t>-</a:t>
                      </a:r>
                    </a:p>
                    <a:p>
                      <a:pPr marL="19050" indent="0" eaLnBrk="0" hangingPunct="0">
                        <a:lnSpc>
                          <a:spcPct val="100000"/>
                        </a:lnSpc>
                        <a:spcAft>
                          <a:spcPts val="0"/>
                        </a:spcAft>
                      </a:pPr>
                      <a:r>
                        <a:rPr lang="ru-RU" sz="1600" spc="-5" dirty="0" err="1">
                          <a:effectLst/>
                        </a:rPr>
                        <a:t>ское</a:t>
                      </a:r>
                      <a:r>
                        <a:rPr lang="ru-RU" sz="1600" spc="-60" dirty="0">
                          <a:effectLst/>
                        </a:rPr>
                        <a:t> </a:t>
                      </a:r>
                      <a:r>
                        <a:rPr lang="ru-RU" sz="1600" dirty="0" err="1">
                          <a:effectLst/>
                        </a:rPr>
                        <a:t>планиро</a:t>
                      </a:r>
                      <a:r>
                        <a:rPr lang="ru-RU" sz="1600" dirty="0">
                          <a:effectLst/>
                        </a:rPr>
                        <a:t>-</a:t>
                      </a:r>
                    </a:p>
                    <a:p>
                      <a:pPr marL="19050" indent="0" eaLnBrk="0" hangingPunct="0">
                        <a:lnSpc>
                          <a:spcPct val="100000"/>
                        </a:lnSpc>
                        <a:spcAft>
                          <a:spcPts val="0"/>
                        </a:spcAft>
                      </a:pPr>
                      <a:r>
                        <a:rPr lang="ru-RU" sz="1600" spc="-5" dirty="0" err="1">
                          <a:effectLst/>
                        </a:rPr>
                        <a:t>вание</a:t>
                      </a:r>
                      <a:r>
                        <a:rPr lang="ru-RU" sz="1600" spc="-60" dirty="0">
                          <a:effectLst/>
                        </a:rPr>
                        <a:t> </a:t>
                      </a:r>
                      <a:r>
                        <a:rPr lang="ru-RU" sz="1600" spc="-5" dirty="0">
                          <a:effectLst/>
                        </a:rPr>
                        <a:t>научно-</a:t>
                      </a:r>
                      <a:endParaRPr lang="ru-RU" sz="1600" dirty="0">
                        <a:effectLst/>
                      </a:endParaRPr>
                    </a:p>
                    <a:p>
                      <a:pPr marL="19050" indent="0" eaLnBrk="0" hangingPunct="0">
                        <a:lnSpc>
                          <a:spcPct val="100000"/>
                        </a:lnSpc>
                        <a:spcAft>
                          <a:spcPts val="0"/>
                        </a:spcAft>
                      </a:pPr>
                      <a:r>
                        <a:rPr lang="ru-RU" sz="1600" spc="-5" dirty="0">
                          <a:effectLst/>
                        </a:rPr>
                        <a:t>технического</a:t>
                      </a:r>
                      <a:r>
                        <a:rPr lang="ru-RU" sz="1600" spc="-60" dirty="0">
                          <a:effectLst/>
                        </a:rPr>
                        <a:t> </a:t>
                      </a:r>
                      <a:r>
                        <a:rPr lang="ru-RU" sz="1600" dirty="0">
                          <a:effectLst/>
                        </a:rPr>
                        <a:t>и</a:t>
                      </a:r>
                    </a:p>
                    <a:p>
                      <a:pPr marL="19050" indent="0" eaLnBrk="0" hangingPunct="0">
                        <a:lnSpc>
                          <a:spcPct val="100000"/>
                        </a:lnSpc>
                        <a:spcAft>
                          <a:spcPts val="0"/>
                        </a:spcAft>
                      </a:pPr>
                      <a:r>
                        <a:rPr lang="ru-RU" sz="1600" spc="-5" dirty="0">
                          <a:effectLst/>
                        </a:rPr>
                        <a:t>экономическо-</a:t>
                      </a:r>
                      <a:endParaRPr lang="ru-RU" sz="1600" dirty="0">
                        <a:effectLst/>
                      </a:endParaRPr>
                    </a:p>
                    <a:p>
                      <a:pPr marL="19050" indent="0" eaLnBrk="0" hangingPunct="0">
                        <a:lnSpc>
                          <a:spcPct val="100000"/>
                        </a:lnSpc>
                        <a:spcAft>
                          <a:spcPts val="0"/>
                        </a:spcAft>
                      </a:pPr>
                      <a:r>
                        <a:rPr lang="ru-RU" sz="1600" spc="-5" dirty="0" err="1">
                          <a:effectLst/>
                        </a:rPr>
                        <a:t>го</a:t>
                      </a:r>
                      <a:r>
                        <a:rPr lang="ru-RU" sz="1600" spc="-45" dirty="0">
                          <a:effectLst/>
                        </a:rPr>
                        <a:t> </a:t>
                      </a:r>
                      <a:r>
                        <a:rPr lang="ru-RU" sz="1600" spc="-5" dirty="0">
                          <a:effectLst/>
                        </a:rPr>
                        <a:t>развития.</a:t>
                      </a:r>
                      <a:endParaRPr lang="ru-RU" sz="1600" dirty="0">
                        <a:effectLst/>
                      </a:endParaRPr>
                    </a:p>
                    <a:p>
                      <a:pPr marL="19050" indent="0" eaLnBrk="0" hangingPunct="0">
                        <a:lnSpc>
                          <a:spcPct val="100000"/>
                        </a:lnSpc>
                        <a:spcAft>
                          <a:spcPts val="0"/>
                        </a:spcAft>
                      </a:pPr>
                      <a:r>
                        <a:rPr lang="ru-RU" sz="1600" dirty="0">
                          <a:effectLst/>
                        </a:rPr>
                        <a:t>Электронное</a:t>
                      </a:r>
                    </a:p>
                    <a:p>
                      <a:pPr marL="19050" indent="0" eaLnBrk="0" hangingPunct="0">
                        <a:lnSpc>
                          <a:spcPct val="100000"/>
                        </a:lnSpc>
                        <a:spcAft>
                          <a:spcPts val="0"/>
                        </a:spcAft>
                      </a:pPr>
                      <a:r>
                        <a:rPr lang="ru-RU" sz="1600" dirty="0">
                          <a:effectLst/>
                        </a:rPr>
                        <a:t>правительство.</a:t>
                      </a:r>
                    </a:p>
                    <a:p>
                      <a:pPr marL="19050" indent="0" eaLnBrk="0" hangingPunct="0">
                        <a:lnSpc>
                          <a:spcPct val="100000"/>
                        </a:lnSpc>
                        <a:spcAft>
                          <a:spcPts val="0"/>
                        </a:spcAft>
                      </a:pPr>
                      <a:r>
                        <a:rPr lang="ru-RU" sz="1600" spc="-5" dirty="0">
                          <a:effectLst/>
                        </a:rPr>
                        <a:t>Институты</a:t>
                      </a:r>
                      <a:endParaRPr lang="ru-RU" sz="1600" dirty="0">
                        <a:effectLst/>
                      </a:endParaRPr>
                    </a:p>
                    <a:p>
                      <a:pPr marL="19050" indent="0" eaLnBrk="0" hangingPunct="0">
                        <a:lnSpc>
                          <a:spcPct val="100000"/>
                        </a:lnSpc>
                        <a:spcAft>
                          <a:spcPts val="0"/>
                        </a:spcAft>
                      </a:pPr>
                      <a:r>
                        <a:rPr lang="ru-RU" sz="1600" spc="-5" dirty="0">
                          <a:effectLst/>
                        </a:rPr>
                        <a:t>развития</a:t>
                      </a:r>
                      <a:r>
                        <a:rPr lang="ru-RU" sz="1600" spc="-50" dirty="0">
                          <a:effectLst/>
                        </a:rPr>
                        <a:t> </a:t>
                      </a:r>
                      <a:r>
                        <a:rPr lang="ru-RU" sz="1600" dirty="0">
                          <a:effectLst/>
                        </a:rPr>
                        <a:t>и</a:t>
                      </a:r>
                    </a:p>
                    <a:p>
                      <a:pPr marL="19050" indent="0" eaLnBrk="0" hangingPunct="0">
                        <a:lnSpc>
                          <a:spcPct val="100000"/>
                        </a:lnSpc>
                        <a:spcAft>
                          <a:spcPts val="0"/>
                        </a:spcAft>
                      </a:pPr>
                      <a:r>
                        <a:rPr lang="ru-RU" sz="1600" spc="-5" dirty="0">
                          <a:effectLst/>
                        </a:rPr>
                        <a:t>фонды</a:t>
                      </a:r>
                      <a:r>
                        <a:rPr lang="ru-RU" sz="1600" spc="-60" dirty="0">
                          <a:effectLst/>
                        </a:rPr>
                        <a:t> </a:t>
                      </a:r>
                      <a:r>
                        <a:rPr lang="ru-RU" sz="1600" dirty="0" err="1">
                          <a:effectLst/>
                        </a:rPr>
                        <a:t>финан</a:t>
                      </a:r>
                      <a:r>
                        <a:rPr lang="ru-RU" sz="1600" dirty="0">
                          <a:effectLst/>
                        </a:rPr>
                        <a:t>-</a:t>
                      </a:r>
                    </a:p>
                    <a:p>
                      <a:pPr marL="19050" indent="0" eaLnBrk="0" hangingPunct="0">
                        <a:lnSpc>
                          <a:spcPct val="100000"/>
                        </a:lnSpc>
                        <a:spcAft>
                          <a:spcPts val="0"/>
                        </a:spcAft>
                      </a:pPr>
                      <a:r>
                        <a:rPr lang="ru-RU" sz="1600" spc="-5" dirty="0" err="1">
                          <a:effectLst/>
                        </a:rPr>
                        <a:t>сирования</a:t>
                      </a:r>
                      <a:r>
                        <a:rPr lang="ru-RU" sz="1600" spc="-60" dirty="0">
                          <a:effectLst/>
                        </a:rPr>
                        <a:t> </a:t>
                      </a:r>
                      <a:r>
                        <a:rPr lang="ru-RU" sz="1600" dirty="0">
                          <a:effectLst/>
                        </a:rPr>
                        <a:t>ин-</a:t>
                      </a:r>
                    </a:p>
                    <a:p>
                      <a:pPr marL="19050" indent="0" eaLnBrk="0" hangingPunct="0">
                        <a:lnSpc>
                          <a:spcPct val="100000"/>
                        </a:lnSpc>
                        <a:spcAft>
                          <a:spcPts val="0"/>
                        </a:spcAft>
                      </a:pPr>
                      <a:r>
                        <a:rPr lang="ru-RU" sz="1600" dirty="0" err="1">
                          <a:effectLst/>
                        </a:rPr>
                        <a:t>новационной</a:t>
                      </a:r>
                      <a:endParaRPr lang="ru-RU" sz="1600" dirty="0">
                        <a:effectLst/>
                      </a:endParaRPr>
                    </a:p>
                    <a:p>
                      <a:pPr marL="19050" indent="0" eaLnBrk="0" hangingPunct="0">
                        <a:lnSpc>
                          <a:spcPct val="100000"/>
                        </a:lnSpc>
                        <a:spcAft>
                          <a:spcPts val="0"/>
                        </a:spcAft>
                      </a:pPr>
                      <a:r>
                        <a:rPr lang="ru-RU" sz="1600" spc="-5" dirty="0">
                          <a:effectLst/>
                        </a:rPr>
                        <a:t>активности</a:t>
                      </a:r>
                      <a:endParaRPr lang="ru-RU" sz="16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11698687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6334</Words>
  <Application>Microsoft Office PowerPoint</Application>
  <PresentationFormat>Экран (4:3)</PresentationFormat>
  <Paragraphs>682</Paragraphs>
  <Slides>57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Тема Office</vt:lpstr>
      <vt:lpstr> Шостий технологічний уклад:  глобальні виклики та ситуація в Україні.    </vt:lpstr>
      <vt:lpstr>Паранойя Глазьева</vt:lpstr>
      <vt:lpstr>Объективно</vt:lpstr>
      <vt:lpstr>Объективно</vt:lpstr>
      <vt:lpstr>Презентация PowerPoint</vt:lpstr>
      <vt:lpstr>Презентация PowerPoint</vt:lpstr>
      <vt:lpstr>Презентация PowerPoint</vt:lpstr>
      <vt:lpstr>Презентация PowerPoint</vt:lpstr>
      <vt:lpstr>Институциональная структура технологических укладов </vt:lpstr>
      <vt:lpstr>Презентация PowerPoint</vt:lpstr>
      <vt:lpstr>Презентация PowerPoint</vt:lpstr>
      <vt:lpstr>Презентация PowerPoint</vt:lpstr>
      <vt:lpstr>Объективно</vt:lpstr>
      <vt:lpstr>Доля уклада в экономике страны,%</vt:lpstr>
      <vt:lpstr>«Правильность 1.»</vt:lpstr>
      <vt:lpstr>Презентация PowerPoint</vt:lpstr>
      <vt:lpstr>«Правильность 2.»</vt:lpstr>
      <vt:lpstr>Презентация PowerPoint</vt:lpstr>
      <vt:lpstr>Презентация PowerPoint</vt:lpstr>
      <vt:lpstr>Паранойя Глазьева</vt:lpstr>
      <vt:lpstr>Паранойя Глазьева</vt:lpstr>
      <vt:lpstr>Объективно</vt:lpstr>
      <vt:lpstr>«Окно возможностей»</vt:lpstr>
      <vt:lpstr>«Оборонные заказы на освоение новых технологий – залог мирового лидерства»</vt:lpstr>
      <vt:lpstr>Кто не успел – тот опоздал</vt:lpstr>
      <vt:lpstr>Третья и Четвертая мировые войны</vt:lpstr>
      <vt:lpstr>Смена технологического уклада – смена мирового порядка</vt:lpstr>
      <vt:lpstr>Смена технологического уклада – смена мирового порядка</vt:lpstr>
      <vt:lpstr>Преемственность укладов</vt:lpstr>
      <vt:lpstr>Преемственность укладов</vt:lpstr>
      <vt:lpstr>Преемственность укладов</vt:lpstr>
      <vt:lpstr>Преемственность укладов</vt:lpstr>
      <vt:lpstr>«Срезать круг» и «сыграть на опережение»</vt:lpstr>
      <vt:lpstr>Сценарии «выхода на волну»</vt:lpstr>
      <vt:lpstr>Сценарии «выхода на волну»</vt:lpstr>
      <vt:lpstr>Сценарии «выхода на волну»</vt:lpstr>
      <vt:lpstr>Глобальные институты</vt:lpstr>
      <vt:lpstr>НОВЫЕ ГРАДООБРАЗУЮЩИЕ ОТРАСЛИ</vt:lpstr>
      <vt:lpstr>Презентация PowerPoint</vt:lpstr>
      <vt:lpstr>От империй к ТНК</vt:lpstr>
      <vt:lpstr>Нужны новые формы организации глобальной экономики</vt:lpstr>
      <vt:lpstr>Презентация PowerPoint</vt:lpstr>
      <vt:lpstr>Взаємодія моделей індустріального розвитку </vt:lpstr>
      <vt:lpstr> Современные мировые модели индустриального  экономического развития: </vt:lpstr>
      <vt:lpstr>Экономические районы Украины и малые европейские страны-аналоги</vt:lpstr>
      <vt:lpstr>Презентация PowerPoint</vt:lpstr>
      <vt:lpstr>Структура экономики Бельгии</vt:lpstr>
      <vt:lpstr>Презентация PowerPoint</vt:lpstr>
      <vt:lpstr>Геополитический аспект .</vt:lpstr>
      <vt:lpstr>Презентация PowerPoint</vt:lpstr>
      <vt:lpstr> Организационно-экономические механизмы реализации: </vt:lpstr>
      <vt:lpstr>Структура трансграничного нанотехнологічного кластера</vt:lpstr>
      <vt:lpstr>Структура трансграничного кластера біотехнологій</vt:lpstr>
      <vt:lpstr>Структура трансграничного ITкластера </vt:lpstr>
      <vt:lpstr> Етапи формування трансграничних високотехнологічних кластерів </vt:lpstr>
      <vt:lpstr>Презентация PowerPoint</vt:lpstr>
      <vt:lpstr>Литература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Вячеслав Л</dc:creator>
  <cp:lastModifiedBy>Вячеслав Л</cp:lastModifiedBy>
  <cp:revision>111</cp:revision>
  <cp:lastPrinted>2014-12-14T14:37:31Z</cp:lastPrinted>
  <dcterms:created xsi:type="dcterms:W3CDTF">2014-09-21T13:32:05Z</dcterms:created>
  <dcterms:modified xsi:type="dcterms:W3CDTF">2015-01-11T12:10:55Z</dcterms:modified>
</cp:coreProperties>
</file>